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Economica" panose="020B0604020202020204" charset="0"/>
      <p:regular r:id="rId19"/>
      <p:bold r:id="rId20"/>
      <p:italic r:id="rId21"/>
      <p:boldItalic r:id="rId22"/>
    </p:embeddedFont>
    <p:embeddedFont>
      <p:font typeface="Open Sans" panose="020B0604020202020204" charset="0"/>
      <p:regular r:id="rId23"/>
      <p:bold r:id="rId24"/>
      <p:italic r:id="rId25"/>
      <p:boldItalic r:id="rId26"/>
    </p:embeddedFont>
    <p:embeddedFont>
      <p:font typeface="Roboto" panose="020B060402020202020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7FB8E9-9F7E-4121-81C2-5C4B962A496F}">
  <a:tblStyle styleId="{567FB8E9-9F7E-4121-81C2-5C4B962A496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800" y="6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jpg>
</file>

<file path=ppt/media/image5.jp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4d1678f5f6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4d1678f5f6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4d1d8482bd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4d1d8482b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4d1d8482bd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4d1d8482bd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4d1d8482bd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4d1d8482b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4d1d8482bd_0_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4d1d8482bd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4d1d8482bd_0_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4d1d8482bd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4d1678f5f6_1_5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4d1678f5f6_1_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4d1678f5f6_0_1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4d1678f5f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d1678f5f6_0_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d1678f5f6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4d1678f5f6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4d1678f5f6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4d1678f5f6_0_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4d1678f5f6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solidFill>
                  <a:srgbClr val="212121"/>
                </a:solidFill>
                <a:highlight>
                  <a:srgbClr val="FFFFFF"/>
                </a:highlight>
                <a:latin typeface="Roboto"/>
                <a:ea typeface="Roboto"/>
                <a:cs typeface="Roboto"/>
                <a:sym typeface="Roboto"/>
              </a:rPr>
              <a:t>CycleGAN builds on earlier work called Pix2Pix.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4d1678f5f6_1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4d1678f5f6_1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500"/>
              </a:spcBef>
              <a:spcAft>
                <a:spcPts val="0"/>
              </a:spcAft>
              <a:buClr>
                <a:schemeClr val="dk1"/>
              </a:buClr>
              <a:buSzPts val="1100"/>
              <a:buFont typeface="Arial"/>
              <a:buNone/>
            </a:pPr>
            <a:r>
              <a:rPr lang="en" sz="1050">
                <a:solidFill>
                  <a:srgbClr val="212121"/>
                </a:solidFill>
                <a:latin typeface="Roboto"/>
                <a:ea typeface="Roboto"/>
                <a:cs typeface="Roboto"/>
                <a:sym typeface="Roboto"/>
              </a:rPr>
              <a:t>This network essentially trains 2 autoencoders using a set of 2 generators (G and F in the images above) and 2 discriminators (D_X and D_Y in the images above) . The idea is pretty easy to grasp if you are already familiar with generative adversarial networks, and most of the tricky bits are in the details of implementation.</a:t>
            </a:r>
            <a:endParaRPr sz="1050">
              <a:solidFill>
                <a:srgbClr val="212121"/>
              </a:solidFill>
              <a:latin typeface="Roboto"/>
              <a:ea typeface="Roboto"/>
              <a:cs typeface="Roboto"/>
              <a:sym typeface="Roboto"/>
            </a:endParaRPr>
          </a:p>
          <a:p>
            <a:pPr marL="0" lvl="0" indent="0" algn="l" rtl="0">
              <a:lnSpc>
                <a:spcPct val="115000"/>
              </a:lnSpc>
              <a:spcBef>
                <a:spcPts val="500"/>
              </a:spcBef>
              <a:spcAft>
                <a:spcPts val="0"/>
              </a:spcAft>
              <a:buClr>
                <a:schemeClr val="dk1"/>
              </a:buClr>
              <a:buSzPts val="1100"/>
              <a:buFont typeface="Arial"/>
              <a:buNone/>
            </a:pPr>
            <a:r>
              <a:rPr lang="en" sz="1050">
                <a:solidFill>
                  <a:srgbClr val="212121"/>
                </a:solidFill>
                <a:latin typeface="Roboto"/>
                <a:ea typeface="Roboto"/>
                <a:cs typeface="Roboto"/>
                <a:sym typeface="Roboto"/>
              </a:rPr>
              <a:t>The Generator is slightly different though. Instead of starting with a random feature vector of say 100 values, we'll actually start with an image and then compose something not unlike an Autoencoder. The structure of this Autoencoder is a little different. We'll have three major components: an encoder, transformer, and decoder.</a:t>
            </a:r>
            <a:endParaRPr sz="1050">
              <a:solidFill>
                <a:srgbClr val="212121"/>
              </a:solidFill>
              <a:latin typeface="Roboto"/>
              <a:ea typeface="Roboto"/>
              <a:cs typeface="Roboto"/>
              <a:sym typeface="Roboto"/>
            </a:endParaRPr>
          </a:p>
          <a:p>
            <a:pPr marL="0" lvl="0" indent="0" algn="l" rtl="0">
              <a:lnSpc>
                <a:spcPct val="115000"/>
              </a:lnSpc>
              <a:spcBef>
                <a:spcPts val="500"/>
              </a:spcBef>
              <a:spcAft>
                <a:spcPts val="500"/>
              </a:spcAft>
              <a:buClr>
                <a:schemeClr val="dk1"/>
              </a:buClr>
              <a:buSzPts val="1100"/>
              <a:buFont typeface="Arial"/>
              <a:buNone/>
            </a:pPr>
            <a:r>
              <a:rPr lang="en" sz="1050">
                <a:solidFill>
                  <a:srgbClr val="212121"/>
                </a:solidFill>
                <a:latin typeface="Roboto"/>
                <a:ea typeface="Roboto"/>
                <a:cs typeface="Roboto"/>
                <a:sym typeface="Roboto"/>
              </a:rPr>
              <a:t>The encoder is composed of a few convolutional layers with stride 2 which will downsample the image with each layer. The authors create it with 3 layers, and use padding on the first layer.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4d1678f5f6_0_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4d1678f5f6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solidFill>
                  <a:srgbClr val="212121"/>
                </a:solidFill>
                <a:highlight>
                  <a:schemeClr val="lt1"/>
                </a:highlight>
                <a:latin typeface="Roboto"/>
                <a:ea typeface="Roboto"/>
                <a:cs typeface="Roboto"/>
                <a:sym typeface="Roboto"/>
              </a:rPr>
              <a:t>Now let's write a function for the encoder, following the CycleGAN architecture. We want a padding layer, then 3 convolutional layers with strides 1, then 2, then another 2. The first convolutional layer will have a 7x7 convolution, and the rest will be 3x3. Also, we'll initialize the weights to a standard deviation of 0.02 using a normal distribution. For an activation function, we'll be using a Leaky ReLu with 0.2 leakage. We'll also exponentially increase the number of filters with each layer, starting with 32, then going to 64 and finally 128. Lastly, we'll also use something like batch normalization called instance normalization, and use the TensorFlow layers module to do the entire convolution operation for us in a single convenient function:</a:t>
            </a:r>
            <a:endParaRPr sz="1050">
              <a:solidFill>
                <a:srgbClr val="212121"/>
              </a:solidFill>
              <a:highlight>
                <a:schemeClr val="lt1"/>
              </a:highlight>
              <a:latin typeface="Roboto"/>
              <a:ea typeface="Roboto"/>
              <a:cs typeface="Roboto"/>
              <a:sym typeface="Roboto"/>
            </a:endParaRPr>
          </a:p>
          <a:p>
            <a:pPr marL="0" lvl="0" indent="0" algn="l" rtl="0">
              <a:spcBef>
                <a:spcPts val="0"/>
              </a:spcBef>
              <a:spcAft>
                <a:spcPts val="0"/>
              </a:spcAft>
              <a:buNone/>
            </a:pPr>
            <a:endParaRPr sz="1050">
              <a:solidFill>
                <a:srgbClr val="212121"/>
              </a:solidFill>
              <a:highlight>
                <a:schemeClr val="lt1"/>
              </a:highlight>
              <a:latin typeface="Roboto"/>
              <a:ea typeface="Roboto"/>
              <a:cs typeface="Roboto"/>
              <a:sym typeface="Roboto"/>
            </a:endParaRPr>
          </a:p>
          <a:p>
            <a:pPr marL="0" lvl="0" indent="0" algn="l" rtl="0">
              <a:spcBef>
                <a:spcPts val="0"/>
              </a:spcBef>
              <a:spcAft>
                <a:spcPts val="0"/>
              </a:spcAft>
              <a:buClr>
                <a:schemeClr val="dk1"/>
              </a:buClr>
              <a:buSzPts val="1100"/>
              <a:buFont typeface="Arial"/>
              <a:buNone/>
            </a:pPr>
            <a:r>
              <a:rPr lang="en" sz="1800">
                <a:solidFill>
                  <a:schemeClr val="dk1"/>
                </a:solidFill>
                <a:latin typeface="Economica"/>
                <a:ea typeface="Economica"/>
                <a:cs typeface="Economica"/>
                <a:sym typeface="Economica"/>
              </a:rPr>
              <a:t>L1-Loss between cycle and real images</a:t>
            </a:r>
            <a:endParaRPr sz="1050">
              <a:solidFill>
                <a:srgbClr val="212121"/>
              </a:solidFill>
              <a:highlight>
                <a:schemeClr val="lt1"/>
              </a:highlight>
              <a:latin typeface="Roboto"/>
              <a:ea typeface="Roboto"/>
              <a:cs typeface="Roboto"/>
              <a:sym typeface="Roboto"/>
            </a:endParaRPr>
          </a:p>
          <a:p>
            <a:pPr marL="0" lvl="0" indent="0" algn="l" rtl="0">
              <a:spcBef>
                <a:spcPts val="0"/>
              </a:spcBef>
              <a:spcAft>
                <a:spcPts val="0"/>
              </a:spcAft>
              <a:buNone/>
            </a:pPr>
            <a:endParaRPr sz="1050">
              <a:solidFill>
                <a:srgbClr val="212121"/>
              </a:solidFill>
              <a:highlight>
                <a:schemeClr val="lt1"/>
              </a:highlight>
              <a:latin typeface="Roboto"/>
              <a:ea typeface="Roboto"/>
              <a:cs typeface="Roboto"/>
              <a:sym typeface="Roboto"/>
            </a:endParaRPr>
          </a:p>
          <a:p>
            <a:pPr marL="0" lvl="0" indent="0" algn="l" rtl="0">
              <a:lnSpc>
                <a:spcPct val="115000"/>
              </a:lnSpc>
              <a:spcBef>
                <a:spcPts val="500"/>
              </a:spcBef>
              <a:spcAft>
                <a:spcPts val="0"/>
              </a:spcAft>
              <a:buNone/>
            </a:pPr>
            <a:r>
              <a:rPr lang="en" sz="1050">
                <a:solidFill>
                  <a:srgbClr val="212121"/>
                </a:solidFill>
                <a:latin typeface="Roboto"/>
                <a:ea typeface="Roboto"/>
                <a:cs typeface="Roboto"/>
                <a:sym typeface="Roboto"/>
              </a:rPr>
              <a:t>The next part of the Generator is the Transformer. These are going to be 6 or 9 Residual Blocks, which is a really powerful module that comes up a lot in almost every new architecture out there. Instead of simply having a convolutional layer, we'll have a convolutional layer and then sum together the original output. So it's a sort of residual function of the input which should be learned, residual meaning what's left over. The residual blocks allow the base activation to persist, but then learns a simple addition on top of that layer. This is useful because it ensures the original activation has a path to the output. And similarly, it is useful for backpropagation since the gradient has less chance of exploding or vanishing, as they typically can do in very deep networks. To read more about residual networks, check the original paper which shows how to create a network of 1000s of layers, all without having issues with vanishing or exploding gradients!</a:t>
            </a:r>
            <a:endParaRPr sz="1050">
              <a:solidFill>
                <a:srgbClr val="212121"/>
              </a:solidFill>
              <a:latin typeface="Roboto"/>
              <a:ea typeface="Roboto"/>
              <a:cs typeface="Roboto"/>
              <a:sym typeface="Roboto"/>
            </a:endParaRPr>
          </a:p>
          <a:p>
            <a:pPr marL="0" lvl="0" indent="0" algn="l" rtl="0">
              <a:lnSpc>
                <a:spcPct val="115000"/>
              </a:lnSpc>
              <a:spcBef>
                <a:spcPts val="500"/>
              </a:spcBef>
              <a:spcAft>
                <a:spcPts val="0"/>
              </a:spcAft>
              <a:buNone/>
            </a:pPr>
            <a:r>
              <a:rPr lang="en" sz="1050">
                <a:solidFill>
                  <a:srgbClr val="212121"/>
                </a:solidFill>
                <a:latin typeface="Roboto"/>
                <a:ea typeface="Roboto"/>
                <a:cs typeface="Roboto"/>
                <a:sym typeface="Roboto"/>
              </a:rPr>
              <a:t>Alright let's code up the residual block. All the convolutions are going to be single stride, and 128 channels. Each block will have a pad layer, a 3x3 convolution with Leaky ReLu and Instance Normalization, another pad layer, another convolution with Instance Normalization, except no nonlinearity, and then an addition with the starting activation.</a:t>
            </a:r>
            <a:endParaRPr sz="1050">
              <a:solidFill>
                <a:srgbClr val="212121"/>
              </a:solidFill>
              <a:latin typeface="Roboto"/>
              <a:ea typeface="Roboto"/>
              <a:cs typeface="Roboto"/>
              <a:sym typeface="Roboto"/>
            </a:endParaRPr>
          </a:p>
          <a:p>
            <a:pPr marL="0" lvl="0" indent="0" algn="l" rtl="0">
              <a:spcBef>
                <a:spcPts val="500"/>
              </a:spcBef>
              <a:spcAft>
                <a:spcPts val="0"/>
              </a:spcAft>
              <a:buClr>
                <a:schemeClr val="dk1"/>
              </a:buClr>
              <a:buSzPts val="1100"/>
              <a:buFont typeface="Arial"/>
              <a:buNone/>
            </a:pPr>
            <a:r>
              <a:rPr lang="en" sz="1050">
                <a:solidFill>
                  <a:srgbClr val="212121"/>
                </a:solidFill>
                <a:highlight>
                  <a:schemeClr val="lt1"/>
                </a:highlight>
                <a:latin typeface="Roboto"/>
                <a:ea typeface="Roboto"/>
                <a:cs typeface="Roboto"/>
                <a:sym typeface="Roboto"/>
              </a:rPr>
              <a:t>Great, now the last piece we need to code up our Generator is the Decoder. This is basically going to do the complete opposite of our Encoder. We'll have three deconvolutional layers with stride 2, stride 2, and stride 1, and kernel sizes 3, 3, and 7. Before the last layer we'll also pad to avoid boundary artifacts with the larger 7x7 kernel, and our last activation will be a tanh, meaning our images will be in the range of -1 and 1. Generally this is an ideal normalization for images as it means the starting point is basically a grey image. We'll need to keep this in mind when we feed our data into the network and ensure we are using images in the same range.</a:t>
            </a:r>
            <a:endParaRPr sz="1050">
              <a:solidFill>
                <a:srgbClr val="212121"/>
              </a:solidFill>
              <a:latin typeface="Roboto"/>
              <a:ea typeface="Roboto"/>
              <a:cs typeface="Roboto"/>
              <a:sym typeface="Roboto"/>
            </a:endParaRPr>
          </a:p>
          <a:p>
            <a:pPr marL="0" lvl="0" indent="0" algn="l" rtl="0">
              <a:spcBef>
                <a:spcPts val="0"/>
              </a:spcBef>
              <a:spcAft>
                <a:spcPts val="0"/>
              </a:spcAft>
              <a:buClr>
                <a:schemeClr val="dk1"/>
              </a:buClr>
              <a:buSzPts val="1100"/>
              <a:buFont typeface="Arial"/>
              <a:buNone/>
            </a:pPr>
            <a:endParaRPr sz="1400">
              <a:solidFill>
                <a:schemeClr val="dk1"/>
              </a:solidFill>
              <a:latin typeface="Open Sans"/>
              <a:ea typeface="Open Sans"/>
              <a:cs typeface="Open Sans"/>
              <a:sym typeface="Open Sans"/>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4d1678f5f6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4d1678f5f6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500"/>
              </a:spcBef>
              <a:spcAft>
                <a:spcPts val="0"/>
              </a:spcAft>
              <a:buClr>
                <a:schemeClr val="dk1"/>
              </a:buClr>
              <a:buSzPts val="1100"/>
              <a:buFont typeface="Arial"/>
              <a:buNone/>
            </a:pPr>
            <a:r>
              <a:rPr lang="en" sz="1050">
                <a:solidFill>
                  <a:srgbClr val="212121"/>
                </a:solidFill>
                <a:latin typeface="Roboto"/>
                <a:ea typeface="Roboto"/>
                <a:cs typeface="Roboto"/>
                <a:sym typeface="Roboto"/>
              </a:rPr>
              <a:t>other major component is the Discriminator. This network will take as input an image and then output a single value. In the case of a true image, it should output 1, and in the case of a false image, it should output 0. In any case, the discriminator should saturate at 0 or 1, so will need a sigmoid as its final activation. The network will take as input a 256 x 256 pixel image and use a series of 5 convolutional layers not unlike the ones we've already used. The first three layers will be stride 2, and then the last 2 will be stride 1. We'll increase the number of outputs exponentially until the last layer which will have a single channel as output.</a:t>
            </a:r>
            <a:endParaRPr sz="1050">
              <a:solidFill>
                <a:srgbClr val="212121"/>
              </a:solidFill>
              <a:latin typeface="Roboto"/>
              <a:ea typeface="Roboto"/>
              <a:cs typeface="Roboto"/>
              <a:sym typeface="Roboto"/>
            </a:endParaRPr>
          </a:p>
          <a:p>
            <a:pPr marL="0" lvl="0" indent="0" algn="l" rtl="0">
              <a:lnSpc>
                <a:spcPct val="115000"/>
              </a:lnSpc>
              <a:spcBef>
                <a:spcPts val="500"/>
              </a:spcBef>
              <a:spcAft>
                <a:spcPts val="0"/>
              </a:spcAft>
              <a:buClr>
                <a:schemeClr val="dk1"/>
              </a:buClr>
              <a:buSzPts val="1100"/>
              <a:buFont typeface="Arial"/>
              <a:buNone/>
            </a:pPr>
            <a:r>
              <a:rPr lang="en" sz="1050">
                <a:solidFill>
                  <a:srgbClr val="212121"/>
                </a:solidFill>
                <a:latin typeface="Roboto"/>
                <a:ea typeface="Roboto"/>
                <a:cs typeface="Roboto"/>
                <a:sym typeface="Roboto"/>
              </a:rPr>
              <a:t>This network doesn't actually reduce down the image to a single value, but instead will reduce down the 256 x 256 pixel image to a spatial map with 1 channel as output. The resulting map effectively has individual discriminators which we average together to get the final result. The authors show a few possible combinations of stride and layer sizes to get effectively different receptive field sizes in the final layer, and show that this combination of 5 layers seems to have the best performance and a receptive field size of 70.</a:t>
            </a:r>
            <a:endParaRPr sz="1050">
              <a:solidFill>
                <a:srgbClr val="212121"/>
              </a:solidFill>
              <a:latin typeface="Roboto"/>
              <a:ea typeface="Roboto"/>
              <a:cs typeface="Roboto"/>
              <a:sym typeface="Roboto"/>
            </a:endParaRPr>
          </a:p>
          <a:p>
            <a:pPr marL="0" lvl="0" indent="0" algn="l" rtl="0">
              <a:lnSpc>
                <a:spcPct val="115000"/>
              </a:lnSpc>
              <a:spcBef>
                <a:spcPts val="500"/>
              </a:spcBef>
              <a:spcAft>
                <a:spcPts val="0"/>
              </a:spcAft>
              <a:buClr>
                <a:schemeClr val="dk1"/>
              </a:buClr>
              <a:buSzPts val="1100"/>
              <a:buFont typeface="Arial"/>
              <a:buNone/>
            </a:pPr>
            <a:endParaRPr sz="1050">
              <a:solidFill>
                <a:srgbClr val="212121"/>
              </a:solidFill>
              <a:latin typeface="Roboto"/>
              <a:ea typeface="Roboto"/>
              <a:cs typeface="Roboto"/>
              <a:sym typeface="Roboto"/>
            </a:endParaRPr>
          </a:p>
          <a:p>
            <a:pPr marL="0" lvl="0" indent="0" algn="l" rtl="0">
              <a:spcBef>
                <a:spcPts val="500"/>
              </a:spcBef>
              <a:spcAft>
                <a:spcPts val="0"/>
              </a:spcAft>
              <a:buClr>
                <a:schemeClr val="dk1"/>
              </a:buClr>
              <a:buSzPts val="1100"/>
              <a:buFont typeface="Arial"/>
              <a:buNone/>
            </a:pPr>
            <a:r>
              <a:rPr lang="en" sz="1800">
                <a:solidFill>
                  <a:schemeClr val="dk1"/>
                </a:solidFill>
                <a:latin typeface="Economica"/>
                <a:ea typeface="Economica"/>
                <a:cs typeface="Economica"/>
                <a:sym typeface="Economica"/>
              </a:rPr>
              <a:t>Squared loss between fake/recreated and real images</a:t>
            </a:r>
            <a:endParaRPr sz="1800">
              <a:solidFill>
                <a:schemeClr val="dk1"/>
              </a:solidFill>
              <a:latin typeface="Economica"/>
              <a:ea typeface="Economica"/>
              <a:cs typeface="Economica"/>
              <a:sym typeface="Economica"/>
            </a:endParaRPr>
          </a:p>
          <a:p>
            <a:pPr marL="0" lvl="0" indent="0" algn="l" rtl="0">
              <a:lnSpc>
                <a:spcPct val="115000"/>
              </a:lnSpc>
              <a:spcBef>
                <a:spcPts val="500"/>
              </a:spcBef>
              <a:spcAft>
                <a:spcPts val="500"/>
              </a:spcAft>
              <a:buClr>
                <a:schemeClr val="dk1"/>
              </a:buClr>
              <a:buSzPts val="1100"/>
              <a:buFont typeface="Arial"/>
              <a:buNone/>
            </a:pPr>
            <a:endParaRPr sz="1050">
              <a:solidFill>
                <a:srgbClr val="212121"/>
              </a:solidFill>
              <a:latin typeface="Roboto"/>
              <a:ea typeface="Roboto"/>
              <a:cs typeface="Roboto"/>
              <a:sym typeface="Roboto"/>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4d1678f5f6_1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4d1678f5f6_1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500"/>
              </a:spcBef>
              <a:spcAft>
                <a:spcPts val="0"/>
              </a:spcAft>
              <a:buClr>
                <a:schemeClr val="dk1"/>
              </a:buClr>
              <a:buSzPts val="1100"/>
              <a:buFont typeface="Arial"/>
              <a:buNone/>
            </a:pPr>
            <a:r>
              <a:rPr lang="en" sz="1050">
                <a:solidFill>
                  <a:srgbClr val="212121"/>
                </a:solidFill>
                <a:latin typeface="Roboto"/>
                <a:ea typeface="Roboto"/>
                <a:cs typeface="Roboto"/>
                <a:sym typeface="Roboto"/>
              </a:rPr>
              <a:t>Just like in the original GAN implementation, we'll create individual optimizers which can only update certain parts of the network. The original GAN had two optimizers, one for the generator and one for the discriminator. Even though the discriminator depends on input from the generator, we would only optimize the variables belonging to the discriminator when training the discriminator. If we did not do this, we'd be making the generator </a:t>
            </a:r>
            <a:r>
              <a:rPr lang="en" sz="1050" i="1">
                <a:solidFill>
                  <a:srgbClr val="212121"/>
                </a:solidFill>
                <a:latin typeface="Roboto"/>
                <a:ea typeface="Roboto"/>
                <a:cs typeface="Roboto"/>
                <a:sym typeface="Roboto"/>
              </a:rPr>
              <a:t>worse</a:t>
            </a:r>
            <a:r>
              <a:rPr lang="en" sz="1050">
                <a:solidFill>
                  <a:srgbClr val="212121"/>
                </a:solidFill>
                <a:latin typeface="Roboto"/>
                <a:ea typeface="Roboto"/>
                <a:cs typeface="Roboto"/>
                <a:sym typeface="Roboto"/>
              </a:rPr>
              <a:t>, when what we really want to happen is for both networks to get better. We'll do the same thing here, except now we actually have 3 networks to optimize, and so we'll need 3 optimizers: G_xyand G_yx variables will be optimized as the generator, while D_X, and D_Y, should update two different discriminators.</a:t>
            </a:r>
            <a:endParaRPr sz="1050">
              <a:solidFill>
                <a:srgbClr val="212121"/>
              </a:solidFill>
              <a:latin typeface="Roboto"/>
              <a:ea typeface="Roboto"/>
              <a:cs typeface="Roboto"/>
              <a:sym typeface="Roboto"/>
            </a:endParaRPr>
          </a:p>
          <a:p>
            <a:pPr marL="0" lvl="0" indent="0" algn="l" rtl="0">
              <a:lnSpc>
                <a:spcPct val="115000"/>
              </a:lnSpc>
              <a:spcBef>
                <a:spcPts val="500"/>
              </a:spcBef>
              <a:spcAft>
                <a:spcPts val="0"/>
              </a:spcAft>
              <a:buClr>
                <a:schemeClr val="dk1"/>
              </a:buClr>
              <a:buSzPts val="1100"/>
              <a:buFont typeface="Arial"/>
              <a:buNone/>
            </a:pPr>
            <a:endParaRPr sz="1050">
              <a:solidFill>
                <a:srgbClr val="212121"/>
              </a:solidFill>
              <a:latin typeface="Roboto"/>
              <a:ea typeface="Roboto"/>
              <a:cs typeface="Roboto"/>
              <a:sym typeface="Roboto"/>
            </a:endParaRPr>
          </a:p>
          <a:p>
            <a:pPr marL="0" lvl="0" indent="0" algn="l" rtl="0">
              <a:spcBef>
                <a:spcPts val="50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4d1678f5f6_0_1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4d1678f5f6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solidFill>
                  <a:srgbClr val="212121"/>
                </a:solidFill>
                <a:highlight>
                  <a:srgbClr val="FFFFFF"/>
                </a:highlight>
                <a:latin typeface="Roboto"/>
                <a:ea typeface="Roboto"/>
                <a:cs typeface="Roboto"/>
                <a:sym typeface="Roboto"/>
              </a:rPr>
              <a:t>Finally, we're almost ready to train. We just need data! The most important part! I've included two kinds of batch generators to help you get data into your CycleGAN network. One takes your X and Y image collections as arrays. The other takes a single image for X and Y and will randomly crop it. I've successfully used this network with very large images, including Hieronymous Bosch's Garden of Earthly Delights. The first collection was a sketch rendering, and the second was a high resolution image.</a:t>
            </a:r>
            <a:endParaRPr sz="1050">
              <a:solidFill>
                <a:srgbClr val="212121"/>
              </a:solidFill>
              <a:highlight>
                <a:srgbClr val="FFFFFF"/>
              </a:highlight>
              <a:latin typeface="Roboto"/>
              <a:ea typeface="Roboto"/>
              <a:cs typeface="Roboto"/>
              <a:sym typeface="Roboto"/>
            </a:endParaRPr>
          </a:p>
          <a:p>
            <a:pPr marL="0" lvl="0" indent="0" algn="l" rtl="0">
              <a:spcBef>
                <a:spcPts val="0"/>
              </a:spcBef>
              <a:spcAft>
                <a:spcPts val="0"/>
              </a:spcAft>
              <a:buNone/>
            </a:pPr>
            <a:r>
              <a:rPr lang="en" sz="1050">
                <a:solidFill>
                  <a:srgbClr val="212121"/>
                </a:solidFill>
                <a:highlight>
                  <a:srgbClr val="FFFFFF"/>
                </a:highlight>
                <a:latin typeface="Roboto"/>
                <a:ea typeface="Roboto"/>
                <a:cs typeface="Roboto"/>
                <a:sym typeface="Roboto"/>
              </a:rPr>
              <a:t>you can grab random crops of a larger image using the </a:t>
            </a:r>
            <a:r>
              <a:rPr lang="en" sz="1050">
                <a:solidFill>
                  <a:srgbClr val="212121"/>
                </a:solidFill>
                <a:highlight>
                  <a:srgbClr val="FFFFFF"/>
                </a:highlight>
              </a:rPr>
              <a:t>batch_generator_random_crop</a:t>
            </a:r>
            <a:r>
              <a:rPr lang="en" sz="1050">
                <a:solidFill>
                  <a:srgbClr val="212121"/>
                </a:solidFill>
                <a:highlight>
                  <a:srgbClr val="FFFFFF"/>
                </a:highlight>
                <a:latin typeface="Roboto"/>
                <a:ea typeface="Roboto"/>
                <a:cs typeface="Roboto"/>
                <a:sym typeface="Roboto"/>
              </a:rPr>
              <a:t> function and feed these into your network instead. You'll want to set the </a:t>
            </a:r>
            <a:r>
              <a:rPr lang="en" sz="1050">
                <a:solidFill>
                  <a:srgbClr val="212121"/>
                </a:solidFill>
                <a:highlight>
                  <a:srgbClr val="FFFFFF"/>
                </a:highlight>
              </a:rPr>
              <a:t>min_size</a:t>
            </a:r>
            <a:r>
              <a:rPr lang="en" sz="1050">
                <a:solidFill>
                  <a:srgbClr val="212121"/>
                </a:solidFill>
                <a:highlight>
                  <a:srgbClr val="FFFFFF"/>
                </a:highlight>
                <a:latin typeface="Roboto"/>
                <a:ea typeface="Roboto"/>
                <a:cs typeface="Roboto"/>
                <a:sym typeface="Roboto"/>
              </a:rPr>
              <a:t> and </a:t>
            </a:r>
            <a:r>
              <a:rPr lang="en" sz="1050">
                <a:solidFill>
                  <a:srgbClr val="212121"/>
                </a:solidFill>
                <a:highlight>
                  <a:srgbClr val="FFFFFF"/>
                </a:highlight>
              </a:rPr>
              <a:t>max_size</a:t>
            </a:r>
            <a:r>
              <a:rPr lang="en" sz="1050">
                <a:solidFill>
                  <a:srgbClr val="212121"/>
                </a:solidFill>
                <a:highlight>
                  <a:srgbClr val="FFFFFF"/>
                </a:highlight>
                <a:latin typeface="Roboto"/>
                <a:ea typeface="Roboto"/>
                <a:cs typeface="Roboto"/>
                <a:sym typeface="Roboto"/>
              </a:rPr>
              <a:t> parameters to determine what can be cropped and what the crop should be reshaped to.</a:t>
            </a:r>
            <a:endParaRPr sz="1050">
              <a:solidFill>
                <a:srgbClr val="212121"/>
              </a:solidFill>
              <a:highlight>
                <a:srgbClr val="FFFFFF"/>
              </a:highlight>
              <a:latin typeface="Roboto"/>
              <a:ea typeface="Roboto"/>
              <a:cs typeface="Roboto"/>
              <a:sym typeface="Roboto"/>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2744013" y="756700"/>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1" name="Google Shape;11;p2"/>
          <p:cNvSpPr/>
          <p:nvPr/>
        </p:nvSpPr>
        <p:spPr>
          <a:xfrm rot="10800000">
            <a:off x="5318350" y="32667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2" name="Google Shape;12;p2"/>
          <p:cNvSpPr txBox="1">
            <a:spLocks noGrp="1"/>
          </p:cNvSpPr>
          <p:nvPr>
            <p:ph type="ctrTitle"/>
          </p:nvPr>
        </p:nvSpPr>
        <p:spPr>
          <a:xfrm>
            <a:off x="3044700" y="1444255"/>
            <a:ext cx="3054600" cy="1537200"/>
          </a:xfrm>
          <a:prstGeom prst="rect">
            <a:avLst/>
          </a:prstGeom>
        </p:spPr>
        <p:txBody>
          <a:bodyPr spcFirstLastPara="1" wrap="square" lIns="91425" tIns="91425" rIns="91425" bIns="91425" anchor="b" anchorCtr="0"/>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3" name="Google Shape;13;p2"/>
          <p:cNvSpPr txBox="1">
            <a:spLocks noGrp="1"/>
          </p:cNvSpPr>
          <p:nvPr>
            <p:ph type="subTitle" idx="1"/>
          </p:nvPr>
        </p:nvSpPr>
        <p:spPr>
          <a:xfrm>
            <a:off x="3044700" y="3116580"/>
            <a:ext cx="3054600" cy="7014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1"/>
          <p:cNvSpPr txBox="1">
            <a:spLocks noGrp="1"/>
          </p:cNvSpPr>
          <p:nvPr>
            <p:ph type="title" hasCustomPrompt="1"/>
          </p:nvPr>
        </p:nvSpPr>
        <p:spPr>
          <a:xfrm>
            <a:off x="311700" y="957125"/>
            <a:ext cx="8520600" cy="2128800"/>
          </a:xfrm>
          <a:prstGeom prst="rect">
            <a:avLst/>
          </a:prstGeom>
        </p:spPr>
        <p:txBody>
          <a:bodyPr spcFirstLastPara="1" wrap="square" lIns="91425" tIns="91425" rIns="91425" bIns="91425" anchor="ctr" anchorCtr="0"/>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a:spLocks noGrp="1"/>
          </p:cNvSpPr>
          <p:nvPr>
            <p:ph type="body" idx="1"/>
          </p:nvPr>
        </p:nvSpPr>
        <p:spPr>
          <a:xfrm>
            <a:off x="311700" y="3162000"/>
            <a:ext cx="8520600" cy="10716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sp>
        <p:nvSpPr>
          <p:cNvPr id="57" name="Google Shape;57;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flipH="1">
            <a:off x="7595938" y="4602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7" name="Google Shape;17;p3"/>
          <p:cNvSpPr/>
          <p:nvPr/>
        </p:nvSpPr>
        <p:spPr>
          <a:xfrm rot="10800000" flipH="1">
            <a:off x="466425" y="3558325"/>
            <a:ext cx="1081625" cy="1124950"/>
          </a:xfrm>
          <a:custGeom>
            <a:avLst/>
            <a:gdLst/>
            <a:ahLst/>
            <a:cxnLst/>
            <a:rect l="l" t="t" r="r" b="b"/>
            <a:pathLst>
              <a:path w="43265" h="44998" extrusionOk="0">
                <a:moveTo>
                  <a:pt x="0" y="44998"/>
                </a:moveTo>
                <a:lnTo>
                  <a:pt x="0" y="0"/>
                </a:lnTo>
                <a:lnTo>
                  <a:pt x="43265" y="0"/>
                </a:lnTo>
              </a:path>
            </a:pathLst>
          </a:custGeom>
          <a:noFill/>
          <a:ln w="28575" cap="flat" cmpd="sng">
            <a:solidFill>
              <a:schemeClr val="lt2"/>
            </a:solidFill>
            <a:prstDash val="solid"/>
            <a:miter lim="8000"/>
            <a:headEnd type="none" w="sm" len="sm"/>
            <a:tailEnd type="none" w="sm" len="sm"/>
          </a:ln>
        </p:spPr>
      </p:sp>
      <p:sp>
        <p:nvSpPr>
          <p:cNvPr id="18" name="Google Shape;18;p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4"/>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3" name="Google Shape;23;p4"/>
          <p:cNvSpPr txBox="1">
            <a:spLocks noGrp="1"/>
          </p:cNvSpPr>
          <p:nvPr>
            <p:ph type="body" idx="1"/>
          </p:nvPr>
        </p:nvSpPr>
        <p:spPr>
          <a:xfrm>
            <a:off x="311700" y="1225225"/>
            <a:ext cx="8520600" cy="33540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4" name="Google Shape;24;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sp>
        <p:nvSpPr>
          <p:cNvPr id="26" name="Google Shape;26;p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27" name="Google Shape;27;p5"/>
          <p:cNvSpPr txBox="1">
            <a:spLocks noGrp="1"/>
          </p:cNvSpPr>
          <p:nvPr>
            <p:ph type="body" idx="1"/>
          </p:nvPr>
        </p:nvSpPr>
        <p:spPr>
          <a:xfrm>
            <a:off x="311700" y="1225225"/>
            <a:ext cx="3999900" cy="3354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832400" y="1225225"/>
            <a:ext cx="3999900" cy="33540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a:endParaRPr/>
          </a:p>
        </p:txBody>
      </p:sp>
      <p:sp>
        <p:nvSpPr>
          <p:cNvPr id="35" name="Google Shape;35;p7"/>
          <p:cNvSpPr txBox="1">
            <a:spLocks noGrp="1"/>
          </p:cNvSpPr>
          <p:nvPr>
            <p:ph type="body" idx="1"/>
          </p:nvPr>
        </p:nvSpPr>
        <p:spPr>
          <a:xfrm>
            <a:off x="311700" y="1399400"/>
            <a:ext cx="2808000" cy="27849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8"/>
          <p:cNvSpPr txBox="1">
            <a:spLocks noGrp="1"/>
          </p:cNvSpPr>
          <p:nvPr>
            <p:ph type="title"/>
          </p:nvPr>
        </p:nvSpPr>
        <p:spPr>
          <a:xfrm>
            <a:off x="490250" y="450150"/>
            <a:ext cx="5878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4" name="Google Shape;44;p9"/>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a:endParaRPr/>
          </a:p>
        </p:txBody>
      </p:sp>
      <p:sp>
        <p:nvSpPr>
          <p:cNvPr id="45" name="Google Shape;45;p9"/>
          <p:cNvSpPr txBox="1">
            <a:spLocks noGrp="1"/>
          </p:cNvSpPr>
          <p:nvPr>
            <p:ph type="subTitle" idx="1"/>
          </p:nvPr>
        </p:nvSpPr>
        <p:spPr>
          <a:xfrm>
            <a:off x="265500" y="2769001"/>
            <a:ext cx="4045200" cy="1574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9500" y="4218925"/>
            <a:ext cx="5998800" cy="598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lux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15925"/>
            <a:ext cx="8520600" cy="831300"/>
          </a:xfrm>
          <a:prstGeom prst="rect">
            <a:avLst/>
          </a:prstGeom>
          <a:noFill/>
          <a:ln>
            <a:noFill/>
          </a:ln>
        </p:spPr>
        <p:txBody>
          <a:bodyPr spcFirstLastPara="1" wrap="square" lIns="91425" tIns="91425" rIns="91425" bIns="91425" anchor="b" anchorCtr="0"/>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a:endParaRPr/>
          </a:p>
        </p:txBody>
      </p:sp>
      <p:sp>
        <p:nvSpPr>
          <p:cNvPr id="7" name="Google Shape;7;p1"/>
          <p:cNvSpPr txBox="1">
            <a:spLocks noGrp="1"/>
          </p:cNvSpPr>
          <p:nvPr>
            <p:ph type="body" idx="1"/>
          </p:nvPr>
        </p:nvSpPr>
        <p:spPr>
          <a:xfrm>
            <a:off x="311700" y="1225225"/>
            <a:ext cx="8520600" cy="33540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marL="914400" lvl="1"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marL="1371600" lvl="2"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marL="1828800" lvl="3"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marL="2286000" lvl="4"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marL="2743200" lvl="5"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marL="3200400" lvl="6"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marL="3657600" lvl="7" indent="-317500">
              <a:lnSpc>
                <a:spcPct val="115000"/>
              </a:lnSpc>
              <a:spcBef>
                <a:spcPts val="160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marL="4114800" lvl="8" indent="-317500">
              <a:lnSpc>
                <a:spcPct val="115000"/>
              </a:lnSpc>
              <a:spcBef>
                <a:spcPts val="1600"/>
              </a:spcBef>
              <a:spcAft>
                <a:spcPts val="1600"/>
              </a:spcAft>
              <a:buClr>
                <a:schemeClr val="dk1"/>
              </a:buClr>
              <a:buSzPts val="1400"/>
              <a:buFont typeface="Open Sans"/>
              <a:buChar char="■"/>
              <a:defRPr>
                <a:solidFill>
                  <a:schemeClr val="dk1"/>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5.jp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title"/>
          </p:nvPr>
        </p:nvSpPr>
        <p:spPr>
          <a:xfrm>
            <a:off x="773700" y="1806450"/>
            <a:ext cx="7596600" cy="153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t>Architecture Transformation with CycleGAN</a:t>
            </a:r>
            <a:endParaRPr/>
          </a:p>
        </p:txBody>
      </p:sp>
      <p:sp>
        <p:nvSpPr>
          <p:cNvPr id="64" name="Google Shape;64;p13"/>
          <p:cNvSpPr txBox="1"/>
          <p:nvPr/>
        </p:nvSpPr>
        <p:spPr>
          <a:xfrm>
            <a:off x="6144275" y="4584925"/>
            <a:ext cx="2793000" cy="4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Economica"/>
                <a:ea typeface="Economica"/>
                <a:cs typeface="Economica"/>
                <a:sym typeface="Economica"/>
              </a:rPr>
              <a:t>Cognitive Computing, Spring 2019</a:t>
            </a:r>
            <a:endParaRPr b="1">
              <a:latin typeface="Economica"/>
              <a:ea typeface="Economica"/>
              <a:cs typeface="Economica"/>
              <a:sym typeface="Economic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2"/>
          <p:cNvSpPr txBox="1">
            <a:spLocks noGrp="1"/>
          </p:cNvSpPr>
          <p:nvPr>
            <p:ph type="title"/>
          </p:nvPr>
        </p:nvSpPr>
        <p:spPr>
          <a:xfrm>
            <a:off x="311700" y="-9677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Our Process </a:t>
            </a:r>
            <a:endParaRPr/>
          </a:p>
        </p:txBody>
      </p:sp>
      <p:sp>
        <p:nvSpPr>
          <p:cNvPr id="161" name="Google Shape;161;p22"/>
          <p:cNvSpPr txBox="1"/>
          <p:nvPr/>
        </p:nvSpPr>
        <p:spPr>
          <a:xfrm>
            <a:off x="382350" y="633900"/>
            <a:ext cx="8379300" cy="37344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Collected 1500 images of European and Chinese Architecture/buildings each</a:t>
            </a:r>
            <a:br>
              <a:rPr lang="en" sz="2400">
                <a:latin typeface="Economica"/>
                <a:ea typeface="Economica"/>
                <a:cs typeface="Economica"/>
                <a:sym typeface="Economica"/>
              </a:rPr>
            </a:b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Data Cleaning &amp; Modeling</a:t>
            </a:r>
            <a:br>
              <a:rPr lang="en" sz="2400">
                <a:latin typeface="Economica"/>
                <a:ea typeface="Economica"/>
                <a:cs typeface="Economica"/>
                <a:sym typeface="Economica"/>
              </a:rPr>
            </a:b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Modification of tensorflow implementation to optimize tensor calculations</a:t>
            </a:r>
            <a:br>
              <a:rPr lang="en" sz="2400">
                <a:latin typeface="Economica"/>
                <a:ea typeface="Economica"/>
                <a:cs typeface="Economica"/>
                <a:sym typeface="Economica"/>
              </a:rPr>
            </a:b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Capture results while modifying epochs/learning rate/training data size</a:t>
            </a:r>
            <a:br>
              <a:rPr lang="en" sz="2400">
                <a:latin typeface="Economica"/>
                <a:ea typeface="Economica"/>
                <a:cs typeface="Economica"/>
                <a:sym typeface="Economica"/>
              </a:rPr>
            </a:b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Used Colab notebook initially - but crashes on large data </a:t>
            </a:r>
            <a:endParaRPr sz="2400">
              <a:latin typeface="Economica"/>
              <a:ea typeface="Economica"/>
              <a:cs typeface="Economica"/>
              <a:sym typeface="Economica"/>
            </a:endParaRPr>
          </a:p>
          <a:p>
            <a:pPr marL="457200" lvl="0" indent="0" algn="l" rtl="0">
              <a:spcBef>
                <a:spcPts val="0"/>
              </a:spcBef>
              <a:spcAft>
                <a:spcPts val="0"/>
              </a:spcAft>
              <a:buNone/>
            </a:pP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12hours  - 100 epochs on 3000 high resolution images on Paperspace with GPU</a:t>
            </a:r>
            <a:endParaRPr sz="2400">
              <a:latin typeface="Economica"/>
              <a:ea typeface="Economica"/>
              <a:cs typeface="Economica"/>
              <a:sym typeface="Economica"/>
            </a:endParaRPr>
          </a:p>
          <a:p>
            <a:pPr marL="457200" lvl="0" indent="0" algn="l" rtl="0">
              <a:spcBef>
                <a:spcPts val="0"/>
              </a:spcBef>
              <a:spcAft>
                <a:spcPts val="0"/>
              </a:spcAft>
              <a:buNone/>
            </a:pPr>
            <a:endParaRPr sz="2400">
              <a:latin typeface="Economica"/>
              <a:ea typeface="Economica"/>
              <a:cs typeface="Economica"/>
              <a:sym typeface="Economic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p23"/>
          <p:cNvSpPr txBox="1">
            <a:spLocks noGrp="1"/>
          </p:cNvSpPr>
          <p:nvPr>
            <p:ph type="title"/>
          </p:nvPr>
        </p:nvSpPr>
        <p:spPr>
          <a:xfrm>
            <a:off x="311700" y="16495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Results</a:t>
            </a:r>
            <a:endParaRPr/>
          </a:p>
        </p:txBody>
      </p:sp>
      <p:pic>
        <p:nvPicPr>
          <p:cNvPr id="167" name="Google Shape;167;p23"/>
          <p:cNvPicPr preferRelativeResize="0"/>
          <p:nvPr/>
        </p:nvPicPr>
        <p:blipFill>
          <a:blip r:embed="rId3">
            <a:alphaModFix/>
          </a:blip>
          <a:stretch>
            <a:fillRect/>
          </a:stretch>
        </p:blipFill>
        <p:spPr>
          <a:xfrm>
            <a:off x="152400" y="1148650"/>
            <a:ext cx="4153144" cy="3842451"/>
          </a:xfrm>
          <a:prstGeom prst="rect">
            <a:avLst/>
          </a:prstGeom>
          <a:noFill/>
          <a:ln>
            <a:noFill/>
          </a:ln>
        </p:spPr>
      </p:pic>
      <p:pic>
        <p:nvPicPr>
          <p:cNvPr id="168" name="Google Shape;168;p23"/>
          <p:cNvPicPr preferRelativeResize="0"/>
          <p:nvPr/>
        </p:nvPicPr>
        <p:blipFill>
          <a:blip r:embed="rId4">
            <a:alphaModFix/>
          </a:blip>
          <a:stretch>
            <a:fillRect/>
          </a:stretch>
        </p:blipFill>
        <p:spPr>
          <a:xfrm>
            <a:off x="4571994" y="1148650"/>
            <a:ext cx="4118745" cy="38424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4"/>
          <p:cNvSpPr txBox="1">
            <a:spLocks noGrp="1"/>
          </p:cNvSpPr>
          <p:nvPr>
            <p:ph type="title"/>
          </p:nvPr>
        </p:nvSpPr>
        <p:spPr>
          <a:xfrm>
            <a:off x="311700" y="16495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Results</a:t>
            </a:r>
            <a:endParaRPr/>
          </a:p>
        </p:txBody>
      </p:sp>
      <p:pic>
        <p:nvPicPr>
          <p:cNvPr id="174" name="Google Shape;174;p24"/>
          <p:cNvPicPr preferRelativeResize="0"/>
          <p:nvPr/>
        </p:nvPicPr>
        <p:blipFill>
          <a:blip r:embed="rId3">
            <a:alphaModFix/>
          </a:blip>
          <a:stretch>
            <a:fillRect/>
          </a:stretch>
        </p:blipFill>
        <p:spPr>
          <a:xfrm>
            <a:off x="132250" y="1289550"/>
            <a:ext cx="3942470" cy="3691474"/>
          </a:xfrm>
          <a:prstGeom prst="rect">
            <a:avLst/>
          </a:prstGeom>
          <a:noFill/>
          <a:ln>
            <a:noFill/>
          </a:ln>
        </p:spPr>
      </p:pic>
      <p:pic>
        <p:nvPicPr>
          <p:cNvPr id="175" name="Google Shape;175;p24"/>
          <p:cNvPicPr preferRelativeResize="0"/>
          <p:nvPr/>
        </p:nvPicPr>
        <p:blipFill>
          <a:blip r:embed="rId4">
            <a:alphaModFix/>
          </a:blip>
          <a:stretch>
            <a:fillRect/>
          </a:stretch>
        </p:blipFill>
        <p:spPr>
          <a:xfrm>
            <a:off x="4710270" y="1289550"/>
            <a:ext cx="3970413" cy="3691475"/>
          </a:xfrm>
          <a:prstGeom prst="rect">
            <a:avLst/>
          </a:prstGeom>
          <a:noFill/>
          <a:ln>
            <a:noFill/>
          </a:ln>
        </p:spPr>
      </p:pic>
      <p:pic>
        <p:nvPicPr>
          <p:cNvPr id="176" name="Google Shape;176;p24"/>
          <p:cNvPicPr preferRelativeResize="0"/>
          <p:nvPr/>
        </p:nvPicPr>
        <p:blipFill>
          <a:blip r:embed="rId5">
            <a:alphaModFix/>
          </a:blip>
          <a:stretch>
            <a:fillRect/>
          </a:stretch>
        </p:blipFill>
        <p:spPr>
          <a:xfrm>
            <a:off x="2073088" y="1289550"/>
            <a:ext cx="1857375" cy="1809750"/>
          </a:xfrm>
          <a:prstGeom prst="rect">
            <a:avLst/>
          </a:prstGeom>
          <a:noFill/>
          <a:ln>
            <a:noFill/>
          </a:ln>
        </p:spPr>
      </p:pic>
      <p:pic>
        <p:nvPicPr>
          <p:cNvPr id="177" name="Google Shape;177;p24"/>
          <p:cNvPicPr preferRelativeResize="0"/>
          <p:nvPr/>
        </p:nvPicPr>
        <p:blipFill>
          <a:blip r:embed="rId6">
            <a:alphaModFix/>
          </a:blip>
          <a:stretch>
            <a:fillRect/>
          </a:stretch>
        </p:blipFill>
        <p:spPr>
          <a:xfrm>
            <a:off x="6597850" y="1198975"/>
            <a:ext cx="1866900" cy="1809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5"/>
          <p:cNvSpPr txBox="1">
            <a:spLocks noGrp="1"/>
          </p:cNvSpPr>
          <p:nvPr>
            <p:ph type="title"/>
          </p:nvPr>
        </p:nvSpPr>
        <p:spPr>
          <a:xfrm>
            <a:off x="311700" y="1448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others have implemented?</a:t>
            </a:r>
            <a:endParaRPr/>
          </a:p>
        </p:txBody>
      </p:sp>
      <p:pic>
        <p:nvPicPr>
          <p:cNvPr id="183" name="Google Shape;183;p25"/>
          <p:cNvPicPr preferRelativeResize="0"/>
          <p:nvPr/>
        </p:nvPicPr>
        <p:blipFill>
          <a:blip r:embed="rId3">
            <a:alphaModFix/>
          </a:blip>
          <a:stretch>
            <a:fillRect/>
          </a:stretch>
        </p:blipFill>
        <p:spPr>
          <a:xfrm>
            <a:off x="3579475" y="976125"/>
            <a:ext cx="5252825" cy="4021774"/>
          </a:xfrm>
          <a:prstGeom prst="rect">
            <a:avLst/>
          </a:prstGeom>
          <a:noFill/>
          <a:ln>
            <a:noFill/>
          </a:ln>
        </p:spPr>
      </p:pic>
      <p:sp>
        <p:nvSpPr>
          <p:cNvPr id="184" name="Google Shape;184;p25"/>
          <p:cNvSpPr txBox="1"/>
          <p:nvPr/>
        </p:nvSpPr>
        <p:spPr>
          <a:xfrm>
            <a:off x="553600" y="2939150"/>
            <a:ext cx="10200" cy="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185" name="Google Shape;185;p25"/>
          <p:cNvSpPr txBox="1"/>
          <p:nvPr/>
        </p:nvSpPr>
        <p:spPr>
          <a:xfrm>
            <a:off x="311700" y="2757975"/>
            <a:ext cx="3267900" cy="58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Economica"/>
                <a:ea typeface="Economica"/>
                <a:cs typeface="Economica"/>
                <a:sym typeface="Economica"/>
              </a:rPr>
              <a:t>Monet  Paintings  ------&gt;  Landscape Photographs</a:t>
            </a:r>
            <a:endParaRPr b="1">
              <a:latin typeface="Economica"/>
              <a:ea typeface="Economica"/>
              <a:cs typeface="Economica"/>
              <a:sym typeface="Economic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6"/>
          <p:cNvSpPr txBox="1">
            <a:spLocks noGrp="1"/>
          </p:cNvSpPr>
          <p:nvPr>
            <p:ph type="title"/>
          </p:nvPr>
        </p:nvSpPr>
        <p:spPr>
          <a:xfrm>
            <a:off x="311700" y="1448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What others have implemented?</a:t>
            </a:r>
            <a:endParaRPr/>
          </a:p>
        </p:txBody>
      </p:sp>
      <p:sp>
        <p:nvSpPr>
          <p:cNvPr id="191" name="Google Shape;191;p26"/>
          <p:cNvSpPr txBox="1"/>
          <p:nvPr/>
        </p:nvSpPr>
        <p:spPr>
          <a:xfrm>
            <a:off x="553600" y="2939150"/>
            <a:ext cx="10200" cy="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192" name="Google Shape;192;p26"/>
          <p:cNvSpPr txBox="1"/>
          <p:nvPr/>
        </p:nvSpPr>
        <p:spPr>
          <a:xfrm>
            <a:off x="432500" y="976125"/>
            <a:ext cx="3267900" cy="58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latin typeface="Economica"/>
                <a:ea typeface="Economica"/>
                <a:cs typeface="Economica"/>
                <a:sym typeface="Economica"/>
              </a:rPr>
              <a:t>Terrain Generation</a:t>
            </a:r>
            <a:endParaRPr b="1">
              <a:latin typeface="Economica"/>
              <a:ea typeface="Economica"/>
              <a:cs typeface="Economica"/>
              <a:sym typeface="Economica"/>
            </a:endParaRPr>
          </a:p>
        </p:txBody>
      </p:sp>
      <p:pic>
        <p:nvPicPr>
          <p:cNvPr id="193" name="Google Shape;193;p26"/>
          <p:cNvPicPr preferRelativeResize="0"/>
          <p:nvPr/>
        </p:nvPicPr>
        <p:blipFill>
          <a:blip r:embed="rId3">
            <a:alphaModFix/>
          </a:blip>
          <a:stretch>
            <a:fillRect/>
          </a:stretch>
        </p:blipFill>
        <p:spPr>
          <a:xfrm>
            <a:off x="0" y="1942650"/>
            <a:ext cx="9143999" cy="2500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27"/>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Project Value</a:t>
            </a:r>
            <a:endParaRPr/>
          </a:p>
        </p:txBody>
      </p:sp>
      <p:sp>
        <p:nvSpPr>
          <p:cNvPr id="199" name="Google Shape;199;p27"/>
          <p:cNvSpPr txBox="1"/>
          <p:nvPr/>
        </p:nvSpPr>
        <p:spPr>
          <a:xfrm>
            <a:off x="780850" y="1453950"/>
            <a:ext cx="7723800" cy="22356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Reimplemented CycleGAN in TensorFlow with modifications </a:t>
            </a: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Explored different applications of using CycleGAN</a:t>
            </a: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Tested the influence of epochs and dataset size to CycleGAN performance</a:t>
            </a: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Study how the concept of style transfer works on building architectures</a:t>
            </a:r>
            <a:endParaRPr sz="2400">
              <a:latin typeface="Economica"/>
              <a:ea typeface="Economica"/>
              <a:cs typeface="Economica"/>
              <a:sym typeface="Economica"/>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8"/>
          <p:cNvSpPr txBox="1">
            <a:spLocks noGrp="1"/>
          </p:cNvSpPr>
          <p:nvPr>
            <p:ph type="title"/>
          </p:nvPr>
        </p:nvSpPr>
        <p:spPr>
          <a:xfrm>
            <a:off x="203250" y="742375"/>
            <a:ext cx="8520600" cy="212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9600"/>
              <a:t>Thank you</a:t>
            </a:r>
            <a:endParaRPr sz="9600"/>
          </a:p>
        </p:txBody>
      </p:sp>
      <p:sp>
        <p:nvSpPr>
          <p:cNvPr id="205" name="Google Shape;205;p28"/>
          <p:cNvSpPr txBox="1">
            <a:spLocks noGrp="1"/>
          </p:cNvSpPr>
          <p:nvPr>
            <p:ph type="body" idx="1"/>
          </p:nvPr>
        </p:nvSpPr>
        <p:spPr>
          <a:xfrm>
            <a:off x="141275" y="2747225"/>
            <a:ext cx="8520600" cy="1071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3000"/>
              <a:t>Questions?</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sp>
        <p:nvSpPr>
          <p:cNvPr id="69" name="Google Shape;69;p14"/>
          <p:cNvSpPr txBox="1">
            <a:spLocks noGrp="1"/>
          </p:cNvSpPr>
          <p:nvPr>
            <p:ph type="title"/>
          </p:nvPr>
        </p:nvSpPr>
        <p:spPr>
          <a:xfrm>
            <a:off x="265500" y="929275"/>
            <a:ext cx="4045200" cy="1786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Agenda</a:t>
            </a:r>
            <a:endParaRPr/>
          </a:p>
        </p:txBody>
      </p:sp>
      <p:sp>
        <p:nvSpPr>
          <p:cNvPr id="70" name="Google Shape;70;p1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81000" algn="l" rtl="0">
              <a:lnSpc>
                <a:spcPct val="150000"/>
              </a:lnSpc>
              <a:spcBef>
                <a:spcPts val="0"/>
              </a:spcBef>
              <a:spcAft>
                <a:spcPts val="0"/>
              </a:spcAft>
              <a:buClr>
                <a:schemeClr val="dk1"/>
              </a:buClr>
              <a:buSzPts val="2400"/>
              <a:buFont typeface="Economica"/>
              <a:buAutoNum type="arabicPeriod"/>
            </a:pPr>
            <a:r>
              <a:rPr lang="en" sz="2400" b="1">
                <a:solidFill>
                  <a:schemeClr val="dk1"/>
                </a:solidFill>
                <a:latin typeface="Economica"/>
                <a:ea typeface="Economica"/>
                <a:cs typeface="Economica"/>
                <a:sym typeface="Economica"/>
              </a:rPr>
              <a:t>Problem Statement</a:t>
            </a:r>
            <a:endParaRPr sz="2400" b="1">
              <a:solidFill>
                <a:schemeClr val="dk1"/>
              </a:solidFill>
              <a:latin typeface="Economica"/>
              <a:ea typeface="Economica"/>
              <a:cs typeface="Economica"/>
              <a:sym typeface="Economica"/>
            </a:endParaRPr>
          </a:p>
          <a:p>
            <a:pPr marL="457200" lvl="0" indent="-381000" algn="l" rtl="0">
              <a:lnSpc>
                <a:spcPct val="150000"/>
              </a:lnSpc>
              <a:spcBef>
                <a:spcPts val="0"/>
              </a:spcBef>
              <a:spcAft>
                <a:spcPts val="0"/>
              </a:spcAft>
              <a:buClr>
                <a:schemeClr val="dk1"/>
              </a:buClr>
              <a:buSzPts val="2400"/>
              <a:buFont typeface="Economica"/>
              <a:buAutoNum type="arabicPeriod"/>
            </a:pPr>
            <a:r>
              <a:rPr lang="en" sz="2400" b="1">
                <a:solidFill>
                  <a:schemeClr val="dk1"/>
                </a:solidFill>
                <a:latin typeface="Economica"/>
                <a:ea typeface="Economica"/>
                <a:cs typeface="Economica"/>
                <a:sym typeface="Economica"/>
              </a:rPr>
              <a:t>Data Description</a:t>
            </a:r>
            <a:endParaRPr sz="2400" b="1">
              <a:solidFill>
                <a:schemeClr val="dk1"/>
              </a:solidFill>
              <a:latin typeface="Economica"/>
              <a:ea typeface="Economica"/>
              <a:cs typeface="Economica"/>
              <a:sym typeface="Economica"/>
            </a:endParaRPr>
          </a:p>
          <a:p>
            <a:pPr marL="457200" lvl="0" indent="-381000" algn="l" rtl="0">
              <a:lnSpc>
                <a:spcPct val="150000"/>
              </a:lnSpc>
              <a:spcBef>
                <a:spcPts val="0"/>
              </a:spcBef>
              <a:spcAft>
                <a:spcPts val="0"/>
              </a:spcAft>
              <a:buClr>
                <a:schemeClr val="dk1"/>
              </a:buClr>
              <a:buSzPts val="2400"/>
              <a:buFont typeface="Economica"/>
              <a:buAutoNum type="arabicPeriod"/>
            </a:pPr>
            <a:r>
              <a:rPr lang="en" sz="2400" b="1">
                <a:solidFill>
                  <a:schemeClr val="dk1"/>
                </a:solidFill>
                <a:latin typeface="Economica"/>
                <a:ea typeface="Economica"/>
                <a:cs typeface="Economica"/>
                <a:sym typeface="Economica"/>
              </a:rPr>
              <a:t>Methodology</a:t>
            </a:r>
            <a:endParaRPr sz="2400" b="1">
              <a:solidFill>
                <a:schemeClr val="dk1"/>
              </a:solidFill>
              <a:latin typeface="Economica"/>
              <a:ea typeface="Economica"/>
              <a:cs typeface="Economica"/>
              <a:sym typeface="Economica"/>
            </a:endParaRPr>
          </a:p>
          <a:p>
            <a:pPr marL="457200" lvl="0" indent="-381000" algn="l" rtl="0">
              <a:lnSpc>
                <a:spcPct val="150000"/>
              </a:lnSpc>
              <a:spcBef>
                <a:spcPts val="0"/>
              </a:spcBef>
              <a:spcAft>
                <a:spcPts val="0"/>
              </a:spcAft>
              <a:buClr>
                <a:schemeClr val="dk1"/>
              </a:buClr>
              <a:buSzPts val="2400"/>
              <a:buFont typeface="Economica"/>
              <a:buAutoNum type="arabicPeriod"/>
            </a:pPr>
            <a:r>
              <a:rPr lang="en" sz="2400" b="1">
                <a:solidFill>
                  <a:schemeClr val="dk1"/>
                </a:solidFill>
                <a:latin typeface="Economica"/>
                <a:ea typeface="Economica"/>
                <a:cs typeface="Economica"/>
                <a:sym typeface="Economica"/>
              </a:rPr>
              <a:t>Results</a:t>
            </a:r>
            <a:endParaRPr sz="2400" b="1">
              <a:solidFill>
                <a:schemeClr val="dk1"/>
              </a:solidFill>
              <a:latin typeface="Economica"/>
              <a:ea typeface="Economica"/>
              <a:cs typeface="Economica"/>
              <a:sym typeface="Economica"/>
            </a:endParaRPr>
          </a:p>
          <a:p>
            <a:pPr marL="457200" lvl="0" indent="-381000" algn="l" rtl="0">
              <a:lnSpc>
                <a:spcPct val="150000"/>
              </a:lnSpc>
              <a:spcBef>
                <a:spcPts val="0"/>
              </a:spcBef>
              <a:spcAft>
                <a:spcPts val="0"/>
              </a:spcAft>
              <a:buClr>
                <a:schemeClr val="dk1"/>
              </a:buClr>
              <a:buSzPts val="2400"/>
              <a:buFont typeface="Economica"/>
              <a:buAutoNum type="arabicPeriod"/>
            </a:pPr>
            <a:r>
              <a:rPr lang="en" sz="2400" b="1">
                <a:solidFill>
                  <a:schemeClr val="dk1"/>
                </a:solidFill>
                <a:latin typeface="Economica"/>
                <a:ea typeface="Economica"/>
                <a:cs typeface="Economica"/>
                <a:sym typeface="Economica"/>
              </a:rPr>
              <a:t>Project Value</a:t>
            </a:r>
            <a:endParaRPr sz="2400" b="1">
              <a:solidFill>
                <a:schemeClr val="dk1"/>
              </a:solidFill>
              <a:latin typeface="Economica"/>
              <a:ea typeface="Economica"/>
              <a:cs typeface="Economica"/>
              <a:sym typeface="Economic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Statement</a:t>
            </a:r>
            <a:endParaRPr/>
          </a:p>
        </p:txBody>
      </p:sp>
      <p:sp>
        <p:nvSpPr>
          <p:cNvPr id="76" name="Google Shape;76;p15"/>
          <p:cNvSpPr txBox="1"/>
          <p:nvPr/>
        </p:nvSpPr>
        <p:spPr>
          <a:xfrm>
            <a:off x="418800" y="1299300"/>
            <a:ext cx="8118000" cy="2899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rgbClr val="212121"/>
                </a:solidFill>
                <a:highlight>
                  <a:srgbClr val="FFFFFF"/>
                </a:highlight>
                <a:latin typeface="Economica"/>
                <a:ea typeface="Economica"/>
                <a:cs typeface="Economica"/>
                <a:sym typeface="Economica"/>
              </a:rPr>
              <a:t>Find the mapping  between unpaired architecture pictures from China and Europe and recreate the pictures with swapped styles using CycleGAN network. </a:t>
            </a:r>
            <a:endParaRPr sz="2400">
              <a:latin typeface="Economica"/>
              <a:ea typeface="Economica"/>
              <a:cs typeface="Economica"/>
              <a:sym typeface="Economica"/>
            </a:endParaRPr>
          </a:p>
        </p:txBody>
      </p:sp>
      <p:pic>
        <p:nvPicPr>
          <p:cNvPr id="77" name="Google Shape;77;p15"/>
          <p:cNvPicPr preferRelativeResize="0"/>
          <p:nvPr/>
        </p:nvPicPr>
        <p:blipFill>
          <a:blip r:embed="rId3">
            <a:alphaModFix/>
          </a:blip>
          <a:stretch>
            <a:fillRect/>
          </a:stretch>
        </p:blipFill>
        <p:spPr>
          <a:xfrm>
            <a:off x="1776800" y="2355650"/>
            <a:ext cx="2948423" cy="2400548"/>
          </a:xfrm>
          <a:prstGeom prst="rect">
            <a:avLst/>
          </a:prstGeom>
          <a:noFill/>
          <a:ln>
            <a:noFill/>
          </a:ln>
        </p:spPr>
      </p:pic>
      <p:pic>
        <p:nvPicPr>
          <p:cNvPr id="78" name="Google Shape;78;p15"/>
          <p:cNvPicPr preferRelativeResize="0"/>
          <p:nvPr/>
        </p:nvPicPr>
        <p:blipFill>
          <a:blip r:embed="rId4">
            <a:alphaModFix/>
          </a:blip>
          <a:stretch>
            <a:fillRect/>
          </a:stretch>
        </p:blipFill>
        <p:spPr>
          <a:xfrm>
            <a:off x="4725225" y="2355650"/>
            <a:ext cx="2339350" cy="2400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6"/>
          <p:cNvSpPr txBox="1">
            <a:spLocks noGrp="1"/>
          </p:cNvSpPr>
          <p:nvPr>
            <p:ph type="title"/>
          </p:nvPr>
        </p:nvSpPr>
        <p:spPr>
          <a:xfrm>
            <a:off x="371925" y="74350"/>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Description</a:t>
            </a:r>
            <a:endParaRPr/>
          </a:p>
        </p:txBody>
      </p:sp>
      <p:pic>
        <p:nvPicPr>
          <p:cNvPr id="84" name="Google Shape;84;p16"/>
          <p:cNvPicPr preferRelativeResize="0"/>
          <p:nvPr/>
        </p:nvPicPr>
        <p:blipFill rotWithShape="1">
          <a:blip r:embed="rId3">
            <a:alphaModFix/>
          </a:blip>
          <a:srcRect b="34396"/>
          <a:stretch/>
        </p:blipFill>
        <p:spPr>
          <a:xfrm>
            <a:off x="-41625" y="2723025"/>
            <a:ext cx="4133950" cy="2038001"/>
          </a:xfrm>
          <a:prstGeom prst="rect">
            <a:avLst/>
          </a:prstGeom>
          <a:noFill/>
          <a:ln>
            <a:noFill/>
          </a:ln>
        </p:spPr>
      </p:pic>
      <p:sp>
        <p:nvSpPr>
          <p:cNvPr id="85" name="Google Shape;85;p16"/>
          <p:cNvSpPr txBox="1"/>
          <p:nvPr/>
        </p:nvSpPr>
        <p:spPr>
          <a:xfrm>
            <a:off x="432225" y="1058950"/>
            <a:ext cx="8400000" cy="1275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Open Sans"/>
                <a:ea typeface="Open Sans"/>
                <a:cs typeface="Open Sans"/>
                <a:sym typeface="Open Sans"/>
              </a:rPr>
              <a:t>The </a:t>
            </a:r>
            <a:r>
              <a:rPr lang="en" sz="1600" b="1" i="1">
                <a:latin typeface="Open Sans"/>
                <a:ea typeface="Open Sans"/>
                <a:cs typeface="Open Sans"/>
                <a:sym typeface="Open Sans"/>
              </a:rPr>
              <a:t>Pix2Pix network</a:t>
            </a:r>
            <a:r>
              <a:rPr lang="en" sz="1600">
                <a:latin typeface="Open Sans"/>
                <a:ea typeface="Open Sans"/>
                <a:cs typeface="Open Sans"/>
                <a:sym typeface="Open Sans"/>
              </a:rPr>
              <a:t> requires</a:t>
            </a:r>
            <a:r>
              <a:rPr lang="en" sz="1600" b="1" i="1">
                <a:latin typeface="Open Sans"/>
                <a:ea typeface="Open Sans"/>
                <a:cs typeface="Open Sans"/>
                <a:sym typeface="Open Sans"/>
              </a:rPr>
              <a:t> paired </a:t>
            </a:r>
            <a:r>
              <a:rPr lang="en" sz="1600">
                <a:latin typeface="Open Sans"/>
                <a:ea typeface="Open Sans"/>
                <a:cs typeface="Open Sans"/>
                <a:sym typeface="Open Sans"/>
              </a:rPr>
              <a:t>translations, which means that while training, for each input, you need to specify exactly what the output should look like. </a:t>
            </a:r>
            <a:r>
              <a:rPr lang="en" sz="1600" b="1" i="1">
                <a:latin typeface="Open Sans"/>
                <a:ea typeface="Open Sans"/>
                <a:cs typeface="Open Sans"/>
                <a:sym typeface="Open Sans"/>
              </a:rPr>
              <a:t>CycleGAN </a:t>
            </a:r>
            <a:r>
              <a:rPr lang="en" sz="1600">
                <a:latin typeface="Open Sans"/>
                <a:ea typeface="Open Sans"/>
                <a:cs typeface="Open Sans"/>
                <a:sym typeface="Open Sans"/>
              </a:rPr>
              <a:t>instead just requires </a:t>
            </a:r>
            <a:r>
              <a:rPr lang="en" sz="1600" b="1" i="1">
                <a:latin typeface="Open Sans"/>
                <a:ea typeface="Open Sans"/>
                <a:cs typeface="Open Sans"/>
                <a:sym typeface="Open Sans"/>
              </a:rPr>
              <a:t>two unpaired collections of images</a:t>
            </a:r>
            <a:r>
              <a:rPr lang="en" sz="1600">
                <a:latin typeface="Open Sans"/>
                <a:ea typeface="Open Sans"/>
                <a:cs typeface="Open Sans"/>
                <a:sym typeface="Open Sans"/>
              </a:rPr>
              <a:t> and will do its best to find the </a:t>
            </a:r>
            <a:r>
              <a:rPr lang="en" sz="1600" b="1" i="1">
                <a:latin typeface="Open Sans"/>
                <a:ea typeface="Open Sans"/>
                <a:cs typeface="Open Sans"/>
                <a:sym typeface="Open Sans"/>
              </a:rPr>
              <a:t>mapping </a:t>
            </a:r>
            <a:r>
              <a:rPr lang="en" sz="1600">
                <a:latin typeface="Open Sans"/>
                <a:ea typeface="Open Sans"/>
                <a:cs typeface="Open Sans"/>
                <a:sym typeface="Open Sans"/>
              </a:rPr>
              <a:t>between them, without you having to specify what the pairs are.</a:t>
            </a:r>
            <a:br>
              <a:rPr lang="en" sz="1600">
                <a:latin typeface="Open Sans"/>
                <a:ea typeface="Open Sans"/>
                <a:cs typeface="Open Sans"/>
                <a:sym typeface="Open Sans"/>
              </a:rPr>
            </a:br>
            <a:endParaRPr sz="1600">
              <a:latin typeface="Open Sans"/>
              <a:ea typeface="Open Sans"/>
              <a:cs typeface="Open Sans"/>
              <a:sym typeface="Open Sans"/>
            </a:endParaRPr>
          </a:p>
        </p:txBody>
      </p:sp>
      <p:pic>
        <p:nvPicPr>
          <p:cNvPr id="86" name="Google Shape;86;p16"/>
          <p:cNvPicPr preferRelativeResize="0"/>
          <p:nvPr/>
        </p:nvPicPr>
        <p:blipFill>
          <a:blip r:embed="rId4">
            <a:alphaModFix/>
          </a:blip>
          <a:stretch>
            <a:fillRect/>
          </a:stretch>
        </p:blipFill>
        <p:spPr>
          <a:xfrm>
            <a:off x="4349337" y="2723025"/>
            <a:ext cx="2125963" cy="2037999"/>
          </a:xfrm>
          <a:prstGeom prst="rect">
            <a:avLst/>
          </a:prstGeom>
          <a:noFill/>
          <a:ln>
            <a:noFill/>
          </a:ln>
        </p:spPr>
      </p:pic>
      <p:pic>
        <p:nvPicPr>
          <p:cNvPr id="87" name="Google Shape;87;p16"/>
          <p:cNvPicPr preferRelativeResize="0"/>
          <p:nvPr/>
        </p:nvPicPr>
        <p:blipFill>
          <a:blip r:embed="rId5">
            <a:alphaModFix/>
          </a:blip>
          <a:stretch>
            <a:fillRect/>
          </a:stretch>
        </p:blipFill>
        <p:spPr>
          <a:xfrm>
            <a:off x="6919225" y="2723025"/>
            <a:ext cx="1973301" cy="20379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Methodology</a:t>
            </a:r>
            <a:endParaRPr/>
          </a:p>
        </p:txBody>
      </p:sp>
      <p:sp>
        <p:nvSpPr>
          <p:cNvPr id="93" name="Google Shape;93;p17"/>
          <p:cNvSpPr txBox="1"/>
          <p:nvPr/>
        </p:nvSpPr>
        <p:spPr>
          <a:xfrm>
            <a:off x="320825" y="1147225"/>
            <a:ext cx="4475700" cy="63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Environment: Google Colab + GPU</a:t>
            </a:r>
            <a:endParaRPr>
              <a:latin typeface="Open Sans"/>
              <a:ea typeface="Open Sans"/>
              <a:cs typeface="Open Sans"/>
              <a:sym typeface="Open Sans"/>
            </a:endParaRPr>
          </a:p>
        </p:txBody>
      </p:sp>
      <p:sp>
        <p:nvSpPr>
          <p:cNvPr id="94" name="Google Shape;94;p17"/>
          <p:cNvSpPr txBox="1"/>
          <p:nvPr/>
        </p:nvSpPr>
        <p:spPr>
          <a:xfrm>
            <a:off x="320825" y="1471825"/>
            <a:ext cx="5761200" cy="306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Open Sans"/>
                <a:ea typeface="Open Sans"/>
                <a:cs typeface="Open Sans"/>
                <a:sym typeface="Open Sans"/>
              </a:rPr>
              <a:t>Model: Cycle-Consistent Adversarial Networks (CycleGAN)</a:t>
            </a:r>
            <a:endParaRPr>
              <a:latin typeface="Open Sans"/>
              <a:ea typeface="Open Sans"/>
              <a:cs typeface="Open Sans"/>
              <a:sym typeface="Open Sans"/>
            </a:endParaRPr>
          </a:p>
        </p:txBody>
      </p:sp>
      <p:grpSp>
        <p:nvGrpSpPr>
          <p:cNvPr id="95" name="Google Shape;95;p17"/>
          <p:cNvGrpSpPr/>
          <p:nvPr/>
        </p:nvGrpSpPr>
        <p:grpSpPr>
          <a:xfrm>
            <a:off x="190500" y="2261951"/>
            <a:ext cx="1634941" cy="1814771"/>
            <a:chOff x="391137" y="2033629"/>
            <a:chExt cx="1935300" cy="1821510"/>
          </a:xfrm>
        </p:grpSpPr>
        <p:sp>
          <p:nvSpPr>
            <p:cNvPr id="96" name="Google Shape;96;p17"/>
            <p:cNvSpPr/>
            <p:nvPr/>
          </p:nvSpPr>
          <p:spPr>
            <a:xfrm>
              <a:off x="1151880" y="2033629"/>
              <a:ext cx="594600" cy="446400"/>
            </a:xfrm>
            <a:prstGeom prst="ellipse">
              <a:avLst/>
            </a:prstGeom>
            <a:noFill/>
            <a:ln w="3810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Economica"/>
                <a:ea typeface="Economica"/>
                <a:cs typeface="Economica"/>
                <a:sym typeface="Economica"/>
              </a:endParaRPr>
            </a:p>
          </p:txBody>
        </p:sp>
        <p:sp>
          <p:nvSpPr>
            <p:cNvPr id="97" name="Google Shape;97;p17"/>
            <p:cNvSpPr txBox="1"/>
            <p:nvPr/>
          </p:nvSpPr>
          <p:spPr>
            <a:xfrm>
              <a:off x="1003700" y="2106075"/>
              <a:ext cx="890700" cy="321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000" b="1">
                  <a:solidFill>
                    <a:srgbClr val="A72A1E"/>
                  </a:solidFill>
                  <a:latin typeface="Economica"/>
                  <a:ea typeface="Economica"/>
                  <a:cs typeface="Economica"/>
                  <a:sym typeface="Economica"/>
                </a:rPr>
                <a:t>1</a:t>
              </a:r>
              <a:endParaRPr sz="1000" b="1">
                <a:solidFill>
                  <a:srgbClr val="A72A1E"/>
                </a:solidFill>
                <a:latin typeface="Economica"/>
                <a:ea typeface="Economica"/>
                <a:cs typeface="Economica"/>
                <a:sym typeface="Economica"/>
              </a:endParaRPr>
            </a:p>
          </p:txBody>
        </p:sp>
        <p:sp>
          <p:nvSpPr>
            <p:cNvPr id="98" name="Google Shape;98;p17"/>
            <p:cNvSpPr txBox="1"/>
            <p:nvPr/>
          </p:nvSpPr>
          <p:spPr>
            <a:xfrm>
              <a:off x="594488" y="2660925"/>
              <a:ext cx="1709100" cy="446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chemeClr val="dk1"/>
                </a:buClr>
                <a:buSzPts val="1100"/>
                <a:buFont typeface="Arial"/>
                <a:buNone/>
              </a:pPr>
              <a:r>
                <a:rPr lang="en" sz="1600" b="1">
                  <a:solidFill>
                    <a:srgbClr val="A72A1E"/>
                  </a:solidFill>
                  <a:latin typeface="Economica"/>
                  <a:ea typeface="Economica"/>
                  <a:cs typeface="Economica"/>
                  <a:sym typeface="Economica"/>
                </a:rPr>
                <a:t>Generators</a:t>
              </a:r>
              <a:endParaRPr sz="1600" b="1">
                <a:solidFill>
                  <a:srgbClr val="A72A1E"/>
                </a:solidFill>
                <a:latin typeface="Economica"/>
                <a:ea typeface="Economica"/>
                <a:cs typeface="Economica"/>
                <a:sym typeface="Economica"/>
              </a:endParaRPr>
            </a:p>
          </p:txBody>
        </p:sp>
        <p:sp>
          <p:nvSpPr>
            <p:cNvPr id="99" name="Google Shape;99;p17"/>
            <p:cNvSpPr txBox="1"/>
            <p:nvPr/>
          </p:nvSpPr>
          <p:spPr>
            <a:xfrm>
              <a:off x="391137" y="3117739"/>
              <a:ext cx="1935300" cy="737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A72A1E"/>
                  </a:solidFill>
                  <a:latin typeface="Economica"/>
                  <a:ea typeface="Economica"/>
                  <a:cs typeface="Economica"/>
                  <a:sym typeface="Economica"/>
                </a:rPr>
                <a:t>Three major components: an encoder, transformer, and decoder</a:t>
              </a:r>
              <a:endParaRPr>
                <a:solidFill>
                  <a:srgbClr val="A72A1E"/>
                </a:solidFill>
                <a:latin typeface="Economica"/>
                <a:ea typeface="Economica"/>
                <a:cs typeface="Economica"/>
                <a:sym typeface="Economica"/>
              </a:endParaRPr>
            </a:p>
          </p:txBody>
        </p:sp>
      </p:grpSp>
      <p:grpSp>
        <p:nvGrpSpPr>
          <p:cNvPr id="100" name="Google Shape;100;p17"/>
          <p:cNvGrpSpPr/>
          <p:nvPr/>
        </p:nvGrpSpPr>
        <p:grpSpPr>
          <a:xfrm>
            <a:off x="1759540" y="2261951"/>
            <a:ext cx="1530789" cy="1814759"/>
            <a:chOff x="2699423" y="2033629"/>
            <a:chExt cx="1812013" cy="1821498"/>
          </a:xfrm>
        </p:grpSpPr>
        <p:sp>
          <p:nvSpPr>
            <p:cNvPr id="101" name="Google Shape;101;p17"/>
            <p:cNvSpPr/>
            <p:nvPr/>
          </p:nvSpPr>
          <p:spPr>
            <a:xfrm>
              <a:off x="3256816" y="2033629"/>
              <a:ext cx="594600" cy="482100"/>
            </a:xfrm>
            <a:prstGeom prst="ellipse">
              <a:avLst/>
            </a:prstGeom>
            <a:noFill/>
            <a:ln w="3810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Economica"/>
                <a:ea typeface="Economica"/>
                <a:cs typeface="Economica"/>
                <a:sym typeface="Economica"/>
              </a:endParaRPr>
            </a:p>
          </p:txBody>
        </p:sp>
        <p:sp>
          <p:nvSpPr>
            <p:cNvPr id="102" name="Google Shape;102;p17"/>
            <p:cNvSpPr txBox="1"/>
            <p:nvPr/>
          </p:nvSpPr>
          <p:spPr>
            <a:xfrm>
              <a:off x="2699436" y="2660924"/>
              <a:ext cx="1812000" cy="446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1600" b="1">
                  <a:solidFill>
                    <a:srgbClr val="A72A1E"/>
                  </a:solidFill>
                  <a:latin typeface="Economica"/>
                  <a:ea typeface="Economica"/>
                  <a:cs typeface="Economica"/>
                  <a:sym typeface="Economica"/>
                </a:rPr>
                <a:t>Discriminators</a:t>
              </a:r>
              <a:endParaRPr sz="1600" b="1">
                <a:solidFill>
                  <a:srgbClr val="A72A1E"/>
                </a:solidFill>
                <a:latin typeface="Economica"/>
                <a:ea typeface="Economica"/>
                <a:cs typeface="Economica"/>
                <a:sym typeface="Economica"/>
              </a:endParaRPr>
            </a:p>
          </p:txBody>
        </p:sp>
        <p:sp>
          <p:nvSpPr>
            <p:cNvPr id="103" name="Google Shape;103;p17"/>
            <p:cNvSpPr txBox="1"/>
            <p:nvPr/>
          </p:nvSpPr>
          <p:spPr>
            <a:xfrm>
              <a:off x="2699423" y="3117727"/>
              <a:ext cx="1709100" cy="737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A72A1E"/>
                  </a:solidFill>
                  <a:latin typeface="Economica"/>
                  <a:ea typeface="Economica"/>
                  <a:cs typeface="Economica"/>
                  <a:sym typeface="Economica"/>
                </a:rPr>
                <a:t>Take as input an image and then output a single value</a:t>
              </a:r>
              <a:endParaRPr>
                <a:solidFill>
                  <a:srgbClr val="A72A1E"/>
                </a:solidFill>
                <a:latin typeface="Economica"/>
                <a:ea typeface="Economica"/>
                <a:cs typeface="Economica"/>
                <a:sym typeface="Economica"/>
              </a:endParaRPr>
            </a:p>
          </p:txBody>
        </p:sp>
        <p:sp>
          <p:nvSpPr>
            <p:cNvPr id="104" name="Google Shape;104;p17"/>
            <p:cNvSpPr txBox="1"/>
            <p:nvPr/>
          </p:nvSpPr>
          <p:spPr>
            <a:xfrm>
              <a:off x="3335573" y="2118324"/>
              <a:ext cx="436800" cy="321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a:solidFill>
                    <a:srgbClr val="A72A1E"/>
                  </a:solidFill>
                  <a:latin typeface="Economica"/>
                  <a:ea typeface="Economica"/>
                  <a:cs typeface="Economica"/>
                  <a:sym typeface="Economica"/>
                </a:rPr>
                <a:t>2</a:t>
              </a:r>
              <a:endParaRPr sz="1000" b="1">
                <a:solidFill>
                  <a:srgbClr val="A72A1E"/>
                </a:solidFill>
                <a:latin typeface="Economica"/>
                <a:ea typeface="Economica"/>
                <a:cs typeface="Economica"/>
                <a:sym typeface="Economica"/>
              </a:endParaRPr>
            </a:p>
            <a:p>
              <a:pPr marL="0" lvl="0" indent="0" algn="ctr" rtl="0">
                <a:lnSpc>
                  <a:spcPct val="115000"/>
                </a:lnSpc>
                <a:spcBef>
                  <a:spcPts val="1600"/>
                </a:spcBef>
                <a:spcAft>
                  <a:spcPts val="1600"/>
                </a:spcAft>
                <a:buNone/>
              </a:pPr>
              <a:endParaRPr sz="1000" b="1">
                <a:solidFill>
                  <a:srgbClr val="A72A1E"/>
                </a:solidFill>
                <a:latin typeface="Economica"/>
                <a:ea typeface="Economica"/>
                <a:cs typeface="Economica"/>
                <a:sym typeface="Economica"/>
              </a:endParaRPr>
            </a:p>
          </p:txBody>
        </p:sp>
      </p:grpSp>
      <p:grpSp>
        <p:nvGrpSpPr>
          <p:cNvPr id="105" name="Google Shape;105;p17"/>
          <p:cNvGrpSpPr/>
          <p:nvPr/>
        </p:nvGrpSpPr>
        <p:grpSpPr>
          <a:xfrm>
            <a:off x="5819274" y="2261951"/>
            <a:ext cx="1443850" cy="1967159"/>
            <a:chOff x="2699423" y="2033629"/>
            <a:chExt cx="1709103" cy="1974464"/>
          </a:xfrm>
        </p:grpSpPr>
        <p:sp>
          <p:nvSpPr>
            <p:cNvPr id="106" name="Google Shape;106;p17"/>
            <p:cNvSpPr/>
            <p:nvPr/>
          </p:nvSpPr>
          <p:spPr>
            <a:xfrm>
              <a:off x="3256833" y="2033629"/>
              <a:ext cx="594600" cy="482100"/>
            </a:xfrm>
            <a:prstGeom prst="ellipse">
              <a:avLst/>
            </a:prstGeom>
            <a:noFill/>
            <a:ln w="3810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Economica"/>
                <a:ea typeface="Economica"/>
                <a:cs typeface="Economica"/>
                <a:sym typeface="Economica"/>
              </a:endParaRPr>
            </a:p>
          </p:txBody>
        </p:sp>
        <p:sp>
          <p:nvSpPr>
            <p:cNvPr id="107" name="Google Shape;107;p17"/>
            <p:cNvSpPr txBox="1"/>
            <p:nvPr/>
          </p:nvSpPr>
          <p:spPr>
            <a:xfrm>
              <a:off x="2699425" y="2660925"/>
              <a:ext cx="1709100" cy="446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1600" b="1">
                  <a:solidFill>
                    <a:srgbClr val="A72A1E"/>
                  </a:solidFill>
                  <a:latin typeface="Economica"/>
                  <a:ea typeface="Economica"/>
                  <a:cs typeface="Economica"/>
                  <a:sym typeface="Economica"/>
                </a:rPr>
                <a:t>Training</a:t>
              </a:r>
              <a:endParaRPr sz="1600" b="1">
                <a:solidFill>
                  <a:srgbClr val="A72A1E"/>
                </a:solidFill>
                <a:latin typeface="Economica"/>
                <a:ea typeface="Economica"/>
                <a:cs typeface="Economica"/>
                <a:sym typeface="Economica"/>
              </a:endParaRPr>
            </a:p>
          </p:txBody>
        </p:sp>
        <p:sp>
          <p:nvSpPr>
            <p:cNvPr id="108" name="Google Shape;108;p17"/>
            <p:cNvSpPr txBox="1"/>
            <p:nvPr/>
          </p:nvSpPr>
          <p:spPr>
            <a:xfrm>
              <a:off x="2699423" y="3270693"/>
              <a:ext cx="1709100" cy="737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rgbClr val="A72A1E"/>
                  </a:solidFill>
                  <a:latin typeface="Economica"/>
                  <a:ea typeface="Economica"/>
                  <a:cs typeface="Economica"/>
                  <a:sym typeface="Economica"/>
                </a:rPr>
                <a:t>Part of training</a:t>
              </a:r>
              <a:endParaRPr>
                <a:solidFill>
                  <a:srgbClr val="A72A1E"/>
                </a:solidFill>
                <a:latin typeface="Economica"/>
                <a:ea typeface="Economica"/>
                <a:cs typeface="Economica"/>
                <a:sym typeface="Economica"/>
              </a:endParaRPr>
            </a:p>
          </p:txBody>
        </p:sp>
        <p:sp>
          <p:nvSpPr>
            <p:cNvPr id="109" name="Google Shape;109;p17"/>
            <p:cNvSpPr txBox="1"/>
            <p:nvPr/>
          </p:nvSpPr>
          <p:spPr>
            <a:xfrm>
              <a:off x="3335573" y="2118324"/>
              <a:ext cx="436800" cy="321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a:solidFill>
                    <a:srgbClr val="A72A1E"/>
                  </a:solidFill>
                  <a:latin typeface="Economica"/>
                  <a:ea typeface="Economica"/>
                  <a:cs typeface="Economica"/>
                  <a:sym typeface="Economica"/>
                </a:rPr>
                <a:t>5</a:t>
              </a:r>
              <a:endParaRPr sz="1000" b="1">
                <a:solidFill>
                  <a:srgbClr val="A72A1E"/>
                </a:solidFill>
                <a:latin typeface="Economica"/>
                <a:ea typeface="Economica"/>
                <a:cs typeface="Economica"/>
                <a:sym typeface="Economica"/>
              </a:endParaRPr>
            </a:p>
            <a:p>
              <a:pPr marL="0" lvl="0" indent="0" algn="ctr" rtl="0">
                <a:lnSpc>
                  <a:spcPct val="115000"/>
                </a:lnSpc>
                <a:spcBef>
                  <a:spcPts val="1600"/>
                </a:spcBef>
                <a:spcAft>
                  <a:spcPts val="1600"/>
                </a:spcAft>
                <a:buNone/>
              </a:pPr>
              <a:endParaRPr sz="1000" b="1">
                <a:solidFill>
                  <a:srgbClr val="A72A1E"/>
                </a:solidFill>
                <a:latin typeface="Economica"/>
                <a:ea typeface="Economica"/>
                <a:cs typeface="Economica"/>
                <a:sym typeface="Economica"/>
              </a:endParaRPr>
            </a:p>
          </p:txBody>
        </p:sp>
      </p:grpSp>
      <p:grpSp>
        <p:nvGrpSpPr>
          <p:cNvPr id="110" name="Google Shape;110;p17"/>
          <p:cNvGrpSpPr/>
          <p:nvPr/>
        </p:nvGrpSpPr>
        <p:grpSpPr>
          <a:xfrm>
            <a:off x="3104903" y="2261951"/>
            <a:ext cx="1443850" cy="1814759"/>
            <a:chOff x="2699423" y="2033629"/>
            <a:chExt cx="1709103" cy="1821498"/>
          </a:xfrm>
        </p:grpSpPr>
        <p:sp>
          <p:nvSpPr>
            <p:cNvPr id="111" name="Google Shape;111;p17"/>
            <p:cNvSpPr/>
            <p:nvPr/>
          </p:nvSpPr>
          <p:spPr>
            <a:xfrm>
              <a:off x="3256830" y="2033629"/>
              <a:ext cx="594600" cy="482100"/>
            </a:xfrm>
            <a:prstGeom prst="ellipse">
              <a:avLst/>
            </a:prstGeom>
            <a:noFill/>
            <a:ln w="3810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Economica"/>
                <a:ea typeface="Economica"/>
                <a:cs typeface="Economica"/>
                <a:sym typeface="Economica"/>
              </a:endParaRPr>
            </a:p>
          </p:txBody>
        </p:sp>
        <p:sp>
          <p:nvSpPr>
            <p:cNvPr id="112" name="Google Shape;112;p17"/>
            <p:cNvSpPr txBox="1"/>
            <p:nvPr/>
          </p:nvSpPr>
          <p:spPr>
            <a:xfrm>
              <a:off x="2699425" y="2660925"/>
              <a:ext cx="1709100" cy="446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1600" b="1">
                  <a:solidFill>
                    <a:srgbClr val="A72A1E"/>
                  </a:solidFill>
                  <a:latin typeface="Economica"/>
                  <a:ea typeface="Economica"/>
                  <a:cs typeface="Economica"/>
                  <a:sym typeface="Economica"/>
                </a:rPr>
                <a:t>Optimizer</a:t>
              </a:r>
              <a:endParaRPr sz="1600" b="1">
                <a:solidFill>
                  <a:srgbClr val="A72A1E"/>
                </a:solidFill>
                <a:latin typeface="Economica"/>
                <a:ea typeface="Economica"/>
                <a:cs typeface="Economica"/>
                <a:sym typeface="Economica"/>
              </a:endParaRPr>
            </a:p>
          </p:txBody>
        </p:sp>
        <p:sp>
          <p:nvSpPr>
            <p:cNvPr id="113" name="Google Shape;113;p17"/>
            <p:cNvSpPr txBox="1"/>
            <p:nvPr/>
          </p:nvSpPr>
          <p:spPr>
            <a:xfrm>
              <a:off x="2699423" y="3117727"/>
              <a:ext cx="1709100" cy="737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rgbClr val="A72A1E"/>
                  </a:solidFill>
                  <a:latin typeface="Economica"/>
                  <a:ea typeface="Economica"/>
                  <a:cs typeface="Economica"/>
                  <a:sym typeface="Economica"/>
                </a:rPr>
                <a:t>The idea here is the discriminator should still be able to say that older generated images are fake.</a:t>
              </a:r>
              <a:endParaRPr sz="1200">
                <a:solidFill>
                  <a:srgbClr val="A72A1E"/>
                </a:solidFill>
                <a:latin typeface="Economica"/>
                <a:ea typeface="Economica"/>
                <a:cs typeface="Economica"/>
                <a:sym typeface="Economica"/>
              </a:endParaRPr>
            </a:p>
          </p:txBody>
        </p:sp>
        <p:sp>
          <p:nvSpPr>
            <p:cNvPr id="114" name="Google Shape;114;p17"/>
            <p:cNvSpPr txBox="1"/>
            <p:nvPr/>
          </p:nvSpPr>
          <p:spPr>
            <a:xfrm>
              <a:off x="3335573" y="2118324"/>
              <a:ext cx="436800" cy="321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a:solidFill>
                    <a:srgbClr val="A72A1E"/>
                  </a:solidFill>
                  <a:latin typeface="Economica"/>
                  <a:ea typeface="Economica"/>
                  <a:cs typeface="Economica"/>
                  <a:sym typeface="Economica"/>
                </a:rPr>
                <a:t>3</a:t>
              </a:r>
              <a:endParaRPr sz="1000" b="1">
                <a:solidFill>
                  <a:srgbClr val="A72A1E"/>
                </a:solidFill>
                <a:latin typeface="Economica"/>
                <a:ea typeface="Economica"/>
                <a:cs typeface="Economica"/>
                <a:sym typeface="Economica"/>
              </a:endParaRPr>
            </a:p>
            <a:p>
              <a:pPr marL="0" lvl="0" indent="0" algn="ctr" rtl="0">
                <a:lnSpc>
                  <a:spcPct val="115000"/>
                </a:lnSpc>
                <a:spcBef>
                  <a:spcPts val="1600"/>
                </a:spcBef>
                <a:spcAft>
                  <a:spcPts val="1600"/>
                </a:spcAft>
                <a:buNone/>
              </a:pPr>
              <a:endParaRPr sz="1000" b="1">
                <a:solidFill>
                  <a:srgbClr val="A72A1E"/>
                </a:solidFill>
                <a:latin typeface="Economica"/>
                <a:ea typeface="Economica"/>
                <a:cs typeface="Economica"/>
                <a:sym typeface="Economica"/>
              </a:endParaRPr>
            </a:p>
          </p:txBody>
        </p:sp>
      </p:grpSp>
      <p:grpSp>
        <p:nvGrpSpPr>
          <p:cNvPr id="115" name="Google Shape;115;p17"/>
          <p:cNvGrpSpPr/>
          <p:nvPr/>
        </p:nvGrpSpPr>
        <p:grpSpPr>
          <a:xfrm>
            <a:off x="4439526" y="2261951"/>
            <a:ext cx="1634941" cy="1888971"/>
            <a:chOff x="2596511" y="2033629"/>
            <a:chExt cx="1935300" cy="1895986"/>
          </a:xfrm>
        </p:grpSpPr>
        <p:sp>
          <p:nvSpPr>
            <p:cNvPr id="116" name="Google Shape;116;p17"/>
            <p:cNvSpPr/>
            <p:nvPr/>
          </p:nvSpPr>
          <p:spPr>
            <a:xfrm>
              <a:off x="3256814" y="2033629"/>
              <a:ext cx="594600" cy="482100"/>
            </a:xfrm>
            <a:prstGeom prst="ellipse">
              <a:avLst/>
            </a:prstGeom>
            <a:noFill/>
            <a:ln w="38100" cap="flat" cmpd="sng">
              <a:solidFill>
                <a:srgbClr val="A72A1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Economica"/>
                <a:ea typeface="Economica"/>
                <a:cs typeface="Economica"/>
                <a:sym typeface="Economica"/>
              </a:endParaRPr>
            </a:p>
          </p:txBody>
        </p:sp>
        <p:sp>
          <p:nvSpPr>
            <p:cNvPr id="117" name="Google Shape;117;p17"/>
            <p:cNvSpPr txBox="1"/>
            <p:nvPr/>
          </p:nvSpPr>
          <p:spPr>
            <a:xfrm>
              <a:off x="2709620" y="2670009"/>
              <a:ext cx="1709100" cy="4464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1600" b="1">
                  <a:solidFill>
                    <a:srgbClr val="A72A1E"/>
                  </a:solidFill>
                  <a:latin typeface="Economica"/>
                  <a:ea typeface="Economica"/>
                  <a:cs typeface="Economica"/>
                  <a:sym typeface="Economica"/>
                </a:rPr>
                <a:t>Batch Generator</a:t>
              </a:r>
              <a:endParaRPr sz="1600" b="1">
                <a:solidFill>
                  <a:srgbClr val="A72A1E"/>
                </a:solidFill>
                <a:latin typeface="Economica"/>
                <a:ea typeface="Economica"/>
                <a:cs typeface="Economica"/>
                <a:sym typeface="Economica"/>
              </a:endParaRPr>
            </a:p>
          </p:txBody>
        </p:sp>
        <p:sp>
          <p:nvSpPr>
            <p:cNvPr id="118" name="Google Shape;118;p17"/>
            <p:cNvSpPr txBox="1"/>
            <p:nvPr/>
          </p:nvSpPr>
          <p:spPr>
            <a:xfrm>
              <a:off x="2596511" y="3192215"/>
              <a:ext cx="1935300" cy="737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sz="1200">
                  <a:solidFill>
                    <a:srgbClr val="A72A1E"/>
                  </a:solidFill>
                  <a:latin typeface="Economica"/>
                  <a:ea typeface="Economica"/>
                  <a:cs typeface="Economica"/>
                  <a:sym typeface="Economica"/>
                </a:rPr>
                <a:t>Two kinds of batch generators to help you get data into your CycleGAN network</a:t>
              </a:r>
              <a:endParaRPr sz="1200">
                <a:solidFill>
                  <a:srgbClr val="A72A1E"/>
                </a:solidFill>
                <a:latin typeface="Economica"/>
                <a:ea typeface="Economica"/>
                <a:cs typeface="Economica"/>
                <a:sym typeface="Economica"/>
              </a:endParaRPr>
            </a:p>
          </p:txBody>
        </p:sp>
        <p:sp>
          <p:nvSpPr>
            <p:cNvPr id="119" name="Google Shape;119;p17"/>
            <p:cNvSpPr txBox="1"/>
            <p:nvPr/>
          </p:nvSpPr>
          <p:spPr>
            <a:xfrm>
              <a:off x="3335573" y="2118324"/>
              <a:ext cx="436800" cy="321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b="1">
                  <a:solidFill>
                    <a:srgbClr val="A72A1E"/>
                  </a:solidFill>
                  <a:latin typeface="Economica"/>
                  <a:ea typeface="Economica"/>
                  <a:cs typeface="Economica"/>
                  <a:sym typeface="Economica"/>
                </a:rPr>
                <a:t>4</a:t>
              </a:r>
              <a:endParaRPr sz="1000" b="1">
                <a:solidFill>
                  <a:srgbClr val="A72A1E"/>
                </a:solidFill>
                <a:latin typeface="Economica"/>
                <a:ea typeface="Economica"/>
                <a:cs typeface="Economica"/>
                <a:sym typeface="Economica"/>
              </a:endParaRPr>
            </a:p>
            <a:p>
              <a:pPr marL="0" lvl="0" indent="0" algn="ctr" rtl="0">
                <a:lnSpc>
                  <a:spcPct val="115000"/>
                </a:lnSpc>
                <a:spcBef>
                  <a:spcPts val="1600"/>
                </a:spcBef>
                <a:spcAft>
                  <a:spcPts val="1600"/>
                </a:spcAft>
                <a:buNone/>
              </a:pPr>
              <a:endParaRPr sz="1000" b="1">
                <a:solidFill>
                  <a:srgbClr val="A72A1E"/>
                </a:solidFill>
                <a:latin typeface="Economica"/>
                <a:ea typeface="Economica"/>
                <a:cs typeface="Economica"/>
                <a:sym typeface="Economica"/>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8"/>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Generator</a:t>
            </a:r>
            <a:endParaRPr/>
          </a:p>
        </p:txBody>
      </p:sp>
      <p:pic>
        <p:nvPicPr>
          <p:cNvPr id="125" name="Google Shape;125;p18"/>
          <p:cNvPicPr preferRelativeResize="0"/>
          <p:nvPr/>
        </p:nvPicPr>
        <p:blipFill>
          <a:blip r:embed="rId3">
            <a:alphaModFix/>
          </a:blip>
          <a:stretch>
            <a:fillRect/>
          </a:stretch>
        </p:blipFill>
        <p:spPr>
          <a:xfrm>
            <a:off x="147100" y="3017301"/>
            <a:ext cx="8832299" cy="2008575"/>
          </a:xfrm>
          <a:prstGeom prst="rect">
            <a:avLst/>
          </a:prstGeom>
          <a:noFill/>
          <a:ln>
            <a:noFill/>
          </a:ln>
        </p:spPr>
      </p:pic>
      <p:graphicFrame>
        <p:nvGraphicFramePr>
          <p:cNvPr id="126" name="Google Shape;126;p18"/>
          <p:cNvGraphicFramePr/>
          <p:nvPr/>
        </p:nvGraphicFramePr>
        <p:xfrm>
          <a:off x="223300" y="1071025"/>
          <a:ext cx="3000000" cy="3000000"/>
        </p:xfrm>
        <a:graphic>
          <a:graphicData uri="http://schemas.openxmlformats.org/drawingml/2006/table">
            <a:tbl>
              <a:tblPr>
                <a:noFill/>
                <a:tableStyleId>{567FB8E9-9F7E-4121-81C2-5C4B962A496F}</a:tableStyleId>
              </a:tblPr>
              <a:tblGrid>
                <a:gridCol w="1688625">
                  <a:extLst>
                    <a:ext uri="{9D8B030D-6E8A-4147-A177-3AD203B41FA5}">
                      <a16:colId xmlns:a16="http://schemas.microsoft.com/office/drawing/2014/main" val="20000"/>
                    </a:ext>
                  </a:extLst>
                </a:gridCol>
                <a:gridCol w="1667200">
                  <a:extLst>
                    <a:ext uri="{9D8B030D-6E8A-4147-A177-3AD203B41FA5}">
                      <a16:colId xmlns:a16="http://schemas.microsoft.com/office/drawing/2014/main" val="20001"/>
                    </a:ext>
                  </a:extLst>
                </a:gridCol>
                <a:gridCol w="2216925">
                  <a:extLst>
                    <a:ext uri="{9D8B030D-6E8A-4147-A177-3AD203B41FA5}">
                      <a16:colId xmlns:a16="http://schemas.microsoft.com/office/drawing/2014/main" val="20002"/>
                    </a:ext>
                  </a:extLst>
                </a:gridCol>
                <a:gridCol w="2116650">
                  <a:extLst>
                    <a:ext uri="{9D8B030D-6E8A-4147-A177-3AD203B41FA5}">
                      <a16:colId xmlns:a16="http://schemas.microsoft.com/office/drawing/2014/main" val="20003"/>
                    </a:ext>
                  </a:extLst>
                </a:gridCol>
                <a:gridCol w="995775">
                  <a:extLst>
                    <a:ext uri="{9D8B030D-6E8A-4147-A177-3AD203B41FA5}">
                      <a16:colId xmlns:a16="http://schemas.microsoft.com/office/drawing/2014/main" val="20004"/>
                    </a:ext>
                  </a:extLst>
                </a:gridCol>
              </a:tblGrid>
              <a:tr h="448600">
                <a:tc>
                  <a:txBody>
                    <a:bodyPr/>
                    <a:lstStyle/>
                    <a:p>
                      <a:pPr marL="0" lvl="0" indent="0" algn="l" rtl="0">
                        <a:spcBef>
                          <a:spcPts val="0"/>
                        </a:spcBef>
                        <a:spcAft>
                          <a:spcPts val="0"/>
                        </a:spcAft>
                        <a:buNone/>
                      </a:pPr>
                      <a:r>
                        <a:rPr lang="en" b="1">
                          <a:latin typeface="Economica"/>
                          <a:ea typeface="Economica"/>
                          <a:cs typeface="Economica"/>
                          <a:sym typeface="Economica"/>
                        </a:rPr>
                        <a:t>Network</a:t>
                      </a:r>
                      <a:endParaRPr b="1">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b="1" i="1">
                          <a:latin typeface="Economica"/>
                          <a:ea typeface="Economica"/>
                          <a:cs typeface="Economica"/>
                          <a:sym typeface="Economica"/>
                        </a:rPr>
                        <a:t>Stride</a:t>
                      </a:r>
                      <a:endParaRPr b="1" i="1">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b="1" i="1">
                          <a:latin typeface="Economica"/>
                          <a:ea typeface="Economica"/>
                          <a:cs typeface="Economica"/>
                          <a:sym typeface="Economica"/>
                        </a:rPr>
                        <a:t>Convolution</a:t>
                      </a:r>
                      <a:endParaRPr b="1" i="1">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b="1" i="1">
                          <a:latin typeface="Economica"/>
                          <a:ea typeface="Economica"/>
                          <a:cs typeface="Economica"/>
                          <a:sym typeface="Economica"/>
                        </a:rPr>
                        <a:t>Activation Function</a:t>
                      </a:r>
                      <a:endParaRPr b="1" i="1">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b="1" i="1">
                          <a:latin typeface="Economica"/>
                          <a:ea typeface="Economica"/>
                          <a:cs typeface="Economica"/>
                          <a:sym typeface="Economica"/>
                        </a:rPr>
                        <a:t>Filters</a:t>
                      </a:r>
                      <a:endParaRPr b="1" i="1">
                        <a:latin typeface="Economica"/>
                        <a:ea typeface="Economica"/>
                        <a:cs typeface="Economica"/>
                        <a:sym typeface="Economica"/>
                      </a:endParaRPr>
                    </a:p>
                  </a:txBody>
                  <a:tcPr marL="0" marR="0" marT="0" marB="182875"/>
                </a:tc>
                <a:extLst>
                  <a:ext uri="{0D108BD9-81ED-4DB2-BD59-A6C34878D82A}">
                    <a16:rowId xmlns:a16="http://schemas.microsoft.com/office/drawing/2014/main" val="10000"/>
                  </a:ext>
                </a:extLst>
              </a:tr>
              <a:tr h="448600">
                <a:tc>
                  <a:txBody>
                    <a:bodyPr/>
                    <a:lstStyle/>
                    <a:p>
                      <a:pPr marL="0" lvl="0" indent="0" algn="l" rtl="0">
                        <a:spcBef>
                          <a:spcPts val="0"/>
                        </a:spcBef>
                        <a:spcAft>
                          <a:spcPts val="0"/>
                        </a:spcAft>
                        <a:buClr>
                          <a:schemeClr val="dk1"/>
                        </a:buClr>
                        <a:buSzPts val="1100"/>
                        <a:buFont typeface="Arial"/>
                        <a:buNone/>
                      </a:pPr>
                      <a:r>
                        <a:rPr lang="en" b="1">
                          <a:solidFill>
                            <a:schemeClr val="dk1"/>
                          </a:solidFill>
                          <a:latin typeface="Economica"/>
                          <a:ea typeface="Economica"/>
                          <a:cs typeface="Economica"/>
                          <a:sym typeface="Economica"/>
                        </a:rPr>
                        <a:t>Encoding</a:t>
                      </a:r>
                      <a:endParaRPr b="1">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1, 2, another 2</a:t>
                      </a:r>
                      <a:endParaRPr>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7x7, 3x3, 3x3</a:t>
                      </a:r>
                      <a:endParaRPr>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Leaky ReLU</a:t>
                      </a:r>
                      <a:endParaRPr>
                        <a:latin typeface="Economica"/>
                        <a:ea typeface="Economica"/>
                        <a:cs typeface="Economica"/>
                        <a:sym typeface="Economica"/>
                      </a:endParaRPr>
                    </a:p>
                  </a:txBody>
                  <a:tcPr marL="0" marR="0" marT="0" marB="0"/>
                </a:tc>
                <a:tc>
                  <a:txBody>
                    <a:bodyPr/>
                    <a:lstStyle/>
                    <a:p>
                      <a:pPr marL="0" lvl="0" indent="0" algn="l" rtl="0">
                        <a:spcBef>
                          <a:spcPts val="0"/>
                        </a:spcBef>
                        <a:spcAft>
                          <a:spcPts val="0"/>
                        </a:spcAft>
                        <a:buNone/>
                      </a:pPr>
                      <a:r>
                        <a:rPr lang="en">
                          <a:latin typeface="Economica"/>
                          <a:ea typeface="Economica"/>
                          <a:cs typeface="Economica"/>
                          <a:sym typeface="Economica"/>
                        </a:rPr>
                        <a:t>128</a:t>
                      </a:r>
                      <a:endParaRPr>
                        <a:latin typeface="Economica"/>
                        <a:ea typeface="Economica"/>
                        <a:cs typeface="Economica"/>
                        <a:sym typeface="Economica"/>
                      </a:endParaRPr>
                    </a:p>
                  </a:txBody>
                  <a:tcPr marL="0" marR="0" marT="0" marB="182875"/>
                </a:tc>
                <a:extLst>
                  <a:ext uri="{0D108BD9-81ED-4DB2-BD59-A6C34878D82A}">
                    <a16:rowId xmlns:a16="http://schemas.microsoft.com/office/drawing/2014/main" val="10001"/>
                  </a:ext>
                </a:extLst>
              </a:tr>
              <a:tr h="448600">
                <a:tc>
                  <a:txBody>
                    <a:bodyPr/>
                    <a:lstStyle/>
                    <a:p>
                      <a:pPr marL="0" lvl="0" indent="0" algn="l" rtl="0">
                        <a:spcBef>
                          <a:spcPts val="0"/>
                        </a:spcBef>
                        <a:spcAft>
                          <a:spcPts val="0"/>
                        </a:spcAft>
                        <a:buNone/>
                      </a:pPr>
                      <a:r>
                        <a:rPr lang="en" b="1">
                          <a:solidFill>
                            <a:schemeClr val="dk1"/>
                          </a:solidFill>
                          <a:latin typeface="Economica"/>
                          <a:ea typeface="Economica"/>
                          <a:cs typeface="Economica"/>
                          <a:sym typeface="Economica"/>
                        </a:rPr>
                        <a:t>Transformation</a:t>
                      </a:r>
                      <a:endParaRPr b="1">
                        <a:solidFill>
                          <a:schemeClr val="dk1"/>
                        </a:solidFill>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Single stride</a:t>
                      </a:r>
                      <a:endParaRPr>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3x3</a:t>
                      </a:r>
                      <a:endParaRPr>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Leaky ReLU</a:t>
                      </a:r>
                      <a:endParaRPr>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128</a:t>
                      </a:r>
                      <a:endParaRPr>
                        <a:latin typeface="Economica"/>
                        <a:ea typeface="Economica"/>
                        <a:cs typeface="Economica"/>
                        <a:sym typeface="Economica"/>
                      </a:endParaRPr>
                    </a:p>
                  </a:txBody>
                  <a:tcPr marL="0" marR="0" marT="0" marB="182875"/>
                </a:tc>
                <a:extLst>
                  <a:ext uri="{0D108BD9-81ED-4DB2-BD59-A6C34878D82A}">
                    <a16:rowId xmlns:a16="http://schemas.microsoft.com/office/drawing/2014/main" val="10002"/>
                  </a:ext>
                </a:extLst>
              </a:tr>
              <a:tr h="448600">
                <a:tc>
                  <a:txBody>
                    <a:bodyPr/>
                    <a:lstStyle/>
                    <a:p>
                      <a:pPr marL="0" lvl="0" indent="0" algn="l" rtl="0">
                        <a:spcBef>
                          <a:spcPts val="0"/>
                        </a:spcBef>
                        <a:spcAft>
                          <a:spcPts val="0"/>
                        </a:spcAft>
                        <a:buNone/>
                      </a:pPr>
                      <a:r>
                        <a:rPr lang="en" b="1">
                          <a:solidFill>
                            <a:schemeClr val="dk1"/>
                          </a:solidFill>
                          <a:latin typeface="Economica"/>
                          <a:ea typeface="Economica"/>
                          <a:cs typeface="Economica"/>
                          <a:sym typeface="Economica"/>
                        </a:rPr>
                        <a:t>Decoding</a:t>
                      </a:r>
                      <a:endParaRPr b="1">
                        <a:solidFill>
                          <a:schemeClr val="dk1"/>
                        </a:solidFill>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2, 2, and 1</a:t>
                      </a:r>
                      <a:endParaRPr>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3x3, 3x3, 7x7</a:t>
                      </a:r>
                      <a:endParaRPr>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Last: Tanh </a:t>
                      </a:r>
                      <a:endParaRPr>
                        <a:latin typeface="Economica"/>
                        <a:ea typeface="Economica"/>
                        <a:cs typeface="Economica"/>
                        <a:sym typeface="Economica"/>
                      </a:endParaRPr>
                    </a:p>
                  </a:txBody>
                  <a:tcPr marL="0" marR="0" marT="0" marB="182875"/>
                </a:tc>
                <a:tc>
                  <a:txBody>
                    <a:bodyPr/>
                    <a:lstStyle/>
                    <a:p>
                      <a:pPr marL="0" lvl="0" indent="0" algn="l" rtl="0">
                        <a:spcBef>
                          <a:spcPts val="0"/>
                        </a:spcBef>
                        <a:spcAft>
                          <a:spcPts val="0"/>
                        </a:spcAft>
                        <a:buNone/>
                      </a:pPr>
                      <a:r>
                        <a:rPr lang="en">
                          <a:latin typeface="Economica"/>
                          <a:ea typeface="Economica"/>
                          <a:cs typeface="Economica"/>
                          <a:sym typeface="Economica"/>
                        </a:rPr>
                        <a:t>128</a:t>
                      </a:r>
                      <a:endParaRPr>
                        <a:latin typeface="Economica"/>
                        <a:ea typeface="Economica"/>
                        <a:cs typeface="Economica"/>
                        <a:sym typeface="Economica"/>
                      </a:endParaRPr>
                    </a:p>
                  </a:txBody>
                  <a:tcPr marL="0" marR="0" marT="0" marB="182875"/>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6"/>
                                        </p:tgtEl>
                                        <p:attrNameLst>
                                          <p:attrName>style.visibility</p:attrName>
                                        </p:attrNameLst>
                                      </p:cBhvr>
                                      <p:to>
                                        <p:strVal val="visible"/>
                                      </p:to>
                                    </p:set>
                                    <p:animEffect transition="in" filter="fade">
                                      <p:cBhvr>
                                        <p:cTn id="7" dur="10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19"/>
          <p:cNvSpPr txBox="1"/>
          <p:nvPr/>
        </p:nvSpPr>
        <p:spPr>
          <a:xfrm>
            <a:off x="418225" y="1147225"/>
            <a:ext cx="8520600" cy="989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Economica"/>
                <a:ea typeface="Economica"/>
                <a:cs typeface="Economica"/>
                <a:sym typeface="Economica"/>
              </a:rPr>
              <a:t>Image</a:t>
            </a:r>
            <a:r>
              <a:rPr lang="en">
                <a:latin typeface="Open Sans"/>
                <a:ea typeface="Open Sans"/>
                <a:cs typeface="Open Sans"/>
                <a:sym typeface="Open Sans"/>
              </a:rPr>
              <a:t> </a:t>
            </a:r>
            <a:endParaRPr>
              <a:latin typeface="Open Sans"/>
              <a:ea typeface="Open Sans"/>
              <a:cs typeface="Open Sans"/>
              <a:sym typeface="Open Sans"/>
            </a:endParaRPr>
          </a:p>
        </p:txBody>
      </p:sp>
      <p:sp>
        <p:nvSpPr>
          <p:cNvPr id="132" name="Google Shape;132;p19"/>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Discriminator</a:t>
            </a:r>
            <a:endParaRPr/>
          </a:p>
        </p:txBody>
      </p:sp>
      <p:cxnSp>
        <p:nvCxnSpPr>
          <p:cNvPr id="133" name="Google Shape;133;p19"/>
          <p:cNvCxnSpPr/>
          <p:nvPr/>
        </p:nvCxnSpPr>
        <p:spPr>
          <a:xfrm>
            <a:off x="1818175" y="1451425"/>
            <a:ext cx="852300" cy="0"/>
          </a:xfrm>
          <a:prstGeom prst="straightConnector1">
            <a:avLst/>
          </a:prstGeom>
          <a:noFill/>
          <a:ln w="38100" cap="flat" cmpd="sng">
            <a:solidFill>
              <a:schemeClr val="dk2"/>
            </a:solidFill>
            <a:prstDash val="solid"/>
            <a:round/>
            <a:headEnd type="none" w="med" len="med"/>
            <a:tailEnd type="triangle" w="med" len="med"/>
          </a:ln>
        </p:spPr>
      </p:cxnSp>
      <p:sp>
        <p:nvSpPr>
          <p:cNvPr id="134" name="Google Shape;134;p19"/>
          <p:cNvSpPr/>
          <p:nvPr/>
        </p:nvSpPr>
        <p:spPr>
          <a:xfrm>
            <a:off x="2925450" y="926425"/>
            <a:ext cx="441300" cy="1050000"/>
          </a:xfrm>
          <a:prstGeom prst="leftBrace">
            <a:avLst>
              <a:gd name="adj1" fmla="val 8333"/>
              <a:gd name="adj2" fmla="val 50000"/>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9"/>
          <p:cNvSpPr txBox="1"/>
          <p:nvPr/>
        </p:nvSpPr>
        <p:spPr>
          <a:xfrm>
            <a:off x="3366750" y="843025"/>
            <a:ext cx="3408600" cy="30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Economica"/>
                <a:ea typeface="Economica"/>
                <a:cs typeface="Economica"/>
                <a:sym typeface="Economica"/>
              </a:rPr>
              <a:t>If  true image, then 1</a:t>
            </a:r>
            <a:endParaRPr sz="2400">
              <a:latin typeface="Economica"/>
              <a:ea typeface="Economica"/>
              <a:cs typeface="Economica"/>
              <a:sym typeface="Economica"/>
            </a:endParaRPr>
          </a:p>
        </p:txBody>
      </p:sp>
      <p:sp>
        <p:nvSpPr>
          <p:cNvPr id="136" name="Google Shape;136;p19"/>
          <p:cNvSpPr txBox="1"/>
          <p:nvPr/>
        </p:nvSpPr>
        <p:spPr>
          <a:xfrm>
            <a:off x="3366750" y="1589450"/>
            <a:ext cx="3515100" cy="30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a:latin typeface="Economica"/>
                <a:ea typeface="Economica"/>
                <a:cs typeface="Economica"/>
                <a:sym typeface="Economica"/>
              </a:rPr>
              <a:t>If  false image, then 0</a:t>
            </a:r>
            <a:endParaRPr sz="2400">
              <a:latin typeface="Economica"/>
              <a:ea typeface="Economica"/>
              <a:cs typeface="Economica"/>
              <a:sym typeface="Economica"/>
            </a:endParaRPr>
          </a:p>
        </p:txBody>
      </p:sp>
      <p:pic>
        <p:nvPicPr>
          <p:cNvPr id="137" name="Google Shape;137;p19"/>
          <p:cNvPicPr preferRelativeResize="0"/>
          <p:nvPr/>
        </p:nvPicPr>
        <p:blipFill>
          <a:blip r:embed="rId3">
            <a:alphaModFix/>
          </a:blip>
          <a:stretch>
            <a:fillRect/>
          </a:stretch>
        </p:blipFill>
        <p:spPr>
          <a:xfrm>
            <a:off x="657525" y="2266900"/>
            <a:ext cx="2518074" cy="2428825"/>
          </a:xfrm>
          <a:prstGeom prst="rect">
            <a:avLst/>
          </a:prstGeom>
          <a:noFill/>
          <a:ln>
            <a:noFill/>
          </a:ln>
        </p:spPr>
      </p:pic>
      <p:sp>
        <p:nvSpPr>
          <p:cNvPr id="138" name="Google Shape;138;p19"/>
          <p:cNvSpPr txBox="1"/>
          <p:nvPr/>
        </p:nvSpPr>
        <p:spPr>
          <a:xfrm>
            <a:off x="3175600" y="2447388"/>
            <a:ext cx="5860200" cy="18246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256*256 pixel image</a:t>
            </a: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5 convolutional layers( 2 strides in first three, 1 stride in last 2)</a:t>
            </a: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Average discriminators on the resulting map layer</a:t>
            </a: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Sigmoid activation function</a:t>
            </a: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Single channel output</a:t>
            </a:r>
            <a:endParaRPr sz="2400">
              <a:latin typeface="Economica"/>
              <a:ea typeface="Economica"/>
              <a:cs typeface="Economica"/>
              <a:sym typeface="Economica"/>
            </a:endParaRPr>
          </a:p>
          <a:p>
            <a:pPr marL="0" lvl="0" indent="0" algn="l" rtl="0">
              <a:spcBef>
                <a:spcPts val="0"/>
              </a:spcBef>
              <a:spcAft>
                <a:spcPts val="0"/>
              </a:spcAft>
              <a:buNone/>
            </a:pPr>
            <a:endParaRPr>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0"/>
          <p:cNvSpPr txBox="1"/>
          <p:nvPr/>
        </p:nvSpPr>
        <p:spPr>
          <a:xfrm>
            <a:off x="283475" y="1286350"/>
            <a:ext cx="8520600" cy="1133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500"/>
              </a:spcBef>
              <a:spcAft>
                <a:spcPts val="0"/>
              </a:spcAft>
              <a:buClr>
                <a:schemeClr val="dk1"/>
              </a:buClr>
              <a:buSzPts val="1100"/>
              <a:buFont typeface="Arial"/>
              <a:buNone/>
            </a:pPr>
            <a:endParaRPr sz="1050">
              <a:solidFill>
                <a:srgbClr val="212121"/>
              </a:solidFill>
              <a:latin typeface="Roboto"/>
              <a:ea typeface="Roboto"/>
              <a:cs typeface="Roboto"/>
              <a:sym typeface="Roboto"/>
            </a:endParaRPr>
          </a:p>
          <a:p>
            <a:pPr marL="0" lvl="0" indent="0" algn="l" rtl="0">
              <a:lnSpc>
                <a:spcPct val="115000"/>
              </a:lnSpc>
              <a:spcBef>
                <a:spcPts val="500"/>
              </a:spcBef>
              <a:spcAft>
                <a:spcPts val="0"/>
              </a:spcAft>
              <a:buClr>
                <a:schemeClr val="dk1"/>
              </a:buClr>
              <a:buSzPts val="1100"/>
              <a:buFont typeface="Arial"/>
              <a:buNone/>
            </a:pPr>
            <a:endParaRPr sz="1050">
              <a:solidFill>
                <a:srgbClr val="212121"/>
              </a:solidFill>
              <a:latin typeface="Roboto"/>
              <a:ea typeface="Roboto"/>
              <a:cs typeface="Roboto"/>
              <a:sym typeface="Roboto"/>
            </a:endParaRPr>
          </a:p>
          <a:p>
            <a:pPr marL="0" lvl="0" indent="0" algn="l" rtl="0">
              <a:spcBef>
                <a:spcPts val="500"/>
              </a:spcBef>
              <a:spcAft>
                <a:spcPts val="0"/>
              </a:spcAft>
              <a:buNone/>
            </a:pPr>
            <a:endParaRPr>
              <a:latin typeface="Open Sans"/>
              <a:ea typeface="Open Sans"/>
              <a:cs typeface="Open Sans"/>
              <a:sym typeface="Open Sans"/>
            </a:endParaRPr>
          </a:p>
        </p:txBody>
      </p:sp>
      <p:sp>
        <p:nvSpPr>
          <p:cNvPr id="144" name="Google Shape;144;p20"/>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Optimizer</a:t>
            </a:r>
            <a:endParaRPr/>
          </a:p>
        </p:txBody>
      </p:sp>
      <p:sp>
        <p:nvSpPr>
          <p:cNvPr id="145" name="Google Shape;145;p20"/>
          <p:cNvSpPr txBox="1"/>
          <p:nvPr/>
        </p:nvSpPr>
        <p:spPr>
          <a:xfrm>
            <a:off x="887075" y="3459625"/>
            <a:ext cx="6399000" cy="10038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Generator: Update G_xy, G_yx </a:t>
            </a: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solidFill>
                  <a:schemeClr val="dk1"/>
                </a:solidFill>
                <a:latin typeface="Economica"/>
                <a:ea typeface="Economica"/>
                <a:cs typeface="Economica"/>
                <a:sym typeface="Economica"/>
              </a:rPr>
              <a:t>Discriminator: Update D_X and D_Y</a:t>
            </a:r>
            <a:endParaRPr sz="2400">
              <a:solidFill>
                <a:schemeClr val="dk1"/>
              </a:solidFill>
              <a:latin typeface="Economica"/>
              <a:ea typeface="Economica"/>
              <a:cs typeface="Economica"/>
              <a:sym typeface="Economica"/>
            </a:endParaRPr>
          </a:p>
          <a:p>
            <a:pPr marL="0" lvl="0" indent="0" algn="l" rtl="0">
              <a:spcBef>
                <a:spcPts val="0"/>
              </a:spcBef>
              <a:spcAft>
                <a:spcPts val="0"/>
              </a:spcAft>
              <a:buNone/>
            </a:pPr>
            <a:endParaRPr sz="2400">
              <a:solidFill>
                <a:schemeClr val="dk1"/>
              </a:solidFill>
              <a:latin typeface="Economica"/>
              <a:ea typeface="Economica"/>
              <a:cs typeface="Economica"/>
              <a:sym typeface="Economica"/>
            </a:endParaRPr>
          </a:p>
          <a:p>
            <a:pPr marL="0" lvl="0" indent="0" algn="l" rtl="0">
              <a:spcBef>
                <a:spcPts val="0"/>
              </a:spcBef>
              <a:spcAft>
                <a:spcPts val="0"/>
              </a:spcAft>
              <a:buClr>
                <a:schemeClr val="dk1"/>
              </a:buClr>
              <a:buSzPts val="1100"/>
              <a:buFont typeface="Arial"/>
              <a:buNone/>
            </a:pPr>
            <a:endParaRPr sz="2400">
              <a:latin typeface="Economica"/>
              <a:ea typeface="Economica"/>
              <a:cs typeface="Economica"/>
              <a:sym typeface="Economica"/>
            </a:endParaRPr>
          </a:p>
          <a:p>
            <a:pPr marL="0" lvl="0" indent="0" algn="l" rtl="0">
              <a:spcBef>
                <a:spcPts val="0"/>
              </a:spcBef>
              <a:spcAft>
                <a:spcPts val="0"/>
              </a:spcAft>
              <a:buNone/>
            </a:pPr>
            <a:endParaRPr sz="2400">
              <a:latin typeface="Economica"/>
              <a:ea typeface="Economica"/>
              <a:cs typeface="Economica"/>
              <a:sym typeface="Economica"/>
            </a:endParaRPr>
          </a:p>
        </p:txBody>
      </p:sp>
      <p:pic>
        <p:nvPicPr>
          <p:cNvPr id="146" name="Google Shape;146;p20"/>
          <p:cNvPicPr preferRelativeResize="0"/>
          <p:nvPr/>
        </p:nvPicPr>
        <p:blipFill>
          <a:blip r:embed="rId3">
            <a:alphaModFix/>
          </a:blip>
          <a:stretch>
            <a:fillRect/>
          </a:stretch>
        </p:blipFill>
        <p:spPr>
          <a:xfrm>
            <a:off x="887075" y="1040075"/>
            <a:ext cx="6950649" cy="2183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1"/>
          <p:cNvSpPr txBox="1">
            <a:spLocks noGrp="1"/>
          </p:cNvSpPr>
          <p:nvPr>
            <p:ph type="title"/>
          </p:nvPr>
        </p:nvSpPr>
        <p:spPr>
          <a:xfrm>
            <a:off x="311700" y="315925"/>
            <a:ext cx="8520600" cy="83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Batch Generator &amp; Train</a:t>
            </a:r>
            <a:endParaRPr/>
          </a:p>
        </p:txBody>
      </p:sp>
      <p:sp>
        <p:nvSpPr>
          <p:cNvPr id="152" name="Google Shape;152;p21"/>
          <p:cNvSpPr txBox="1"/>
          <p:nvPr/>
        </p:nvSpPr>
        <p:spPr>
          <a:xfrm>
            <a:off x="712425" y="1685575"/>
            <a:ext cx="8119800" cy="22044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Take X and Y image collections as arrays</a:t>
            </a:r>
            <a:endParaRPr sz="2400">
              <a:latin typeface="Economica"/>
              <a:ea typeface="Economica"/>
              <a:cs typeface="Economica"/>
              <a:sym typeface="Economica"/>
            </a:endParaRPr>
          </a:p>
          <a:p>
            <a:pPr marL="457200" lvl="0" indent="-381000" algn="l" rtl="0">
              <a:spcBef>
                <a:spcPts val="0"/>
              </a:spcBef>
              <a:spcAft>
                <a:spcPts val="0"/>
              </a:spcAft>
              <a:buSzPts val="2400"/>
              <a:buFont typeface="Economica"/>
              <a:buChar char="●"/>
            </a:pPr>
            <a:r>
              <a:rPr lang="en" sz="2400">
                <a:latin typeface="Economica"/>
                <a:ea typeface="Economica"/>
                <a:cs typeface="Economica"/>
                <a:sym typeface="Economica"/>
              </a:rPr>
              <a:t>Take a single image for X and Y then randomly crop it with min_size and max_size to determine what can be cropped and what the crop should be reshaped to</a:t>
            </a:r>
            <a:endParaRPr sz="2400">
              <a:latin typeface="Economica"/>
              <a:ea typeface="Economica"/>
              <a:cs typeface="Economica"/>
              <a:sym typeface="Economica"/>
            </a:endParaRPr>
          </a:p>
        </p:txBody>
      </p:sp>
      <p:sp>
        <p:nvSpPr>
          <p:cNvPr id="153" name="Google Shape;153;p21"/>
          <p:cNvSpPr txBox="1"/>
          <p:nvPr/>
        </p:nvSpPr>
        <p:spPr>
          <a:xfrm>
            <a:off x="459225" y="1027675"/>
            <a:ext cx="3888300" cy="6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Economica"/>
                <a:ea typeface="Economica"/>
                <a:cs typeface="Economica"/>
                <a:sym typeface="Economica"/>
              </a:rPr>
              <a:t>Two Types to input our data:</a:t>
            </a:r>
            <a:endParaRPr sz="3000">
              <a:latin typeface="Economica"/>
              <a:ea typeface="Economica"/>
              <a:cs typeface="Economica"/>
              <a:sym typeface="Economica"/>
            </a:endParaRPr>
          </a:p>
        </p:txBody>
      </p:sp>
      <p:sp>
        <p:nvSpPr>
          <p:cNvPr id="154" name="Google Shape;154;p21"/>
          <p:cNvSpPr txBox="1"/>
          <p:nvPr/>
        </p:nvSpPr>
        <p:spPr>
          <a:xfrm>
            <a:off x="552450" y="3409950"/>
            <a:ext cx="6019800" cy="831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latin typeface="Open Sans"/>
              <a:ea typeface="Open Sans"/>
              <a:cs typeface="Open Sans"/>
              <a:sym typeface="Open Sans"/>
            </a:endParaRPr>
          </a:p>
        </p:txBody>
      </p:sp>
      <p:sp>
        <p:nvSpPr>
          <p:cNvPr id="155" name="Google Shape;155;p21"/>
          <p:cNvSpPr txBox="1"/>
          <p:nvPr/>
        </p:nvSpPr>
        <p:spPr>
          <a:xfrm>
            <a:off x="459225" y="3289775"/>
            <a:ext cx="7713300" cy="657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3000">
                <a:latin typeface="Economica"/>
                <a:ea typeface="Economica"/>
                <a:cs typeface="Economica"/>
                <a:sym typeface="Economica"/>
              </a:rPr>
              <a:t>Training: The last part is to fit the model on our dataset</a:t>
            </a:r>
            <a:endParaRPr sz="3000">
              <a:latin typeface="Economica"/>
              <a:ea typeface="Economica"/>
              <a:cs typeface="Economica"/>
              <a:sym typeface="Economica"/>
            </a:endParaRPr>
          </a:p>
        </p:txBody>
      </p:sp>
    </p:spTree>
  </p:cSld>
  <p:clrMapOvr>
    <a:masterClrMapping/>
  </p:clrMapOvr>
</p:sld>
</file>

<file path=ppt/theme/theme1.xml><?xml version="1.0" encoding="utf-8"?>
<a:theme xmlns:a="http://schemas.openxmlformats.org/drawingml/2006/main" name="Luxe">
  <a:themeElements>
    <a:clrScheme name="Luxe">
      <a:dk1>
        <a:srgbClr val="000000"/>
      </a:dk1>
      <a:lt1>
        <a:srgbClr val="FFFFFF"/>
      </a:lt1>
      <a:dk2>
        <a:srgbClr val="B7B7B7"/>
      </a:dk2>
      <a:lt2>
        <a:srgbClr val="CCA677"/>
      </a:lt2>
      <a:accent1>
        <a:srgbClr val="5D4037"/>
      </a:accent1>
      <a:accent2>
        <a:srgbClr val="455A64"/>
      </a:accent2>
      <a:accent3>
        <a:srgbClr val="607D8B"/>
      </a:accent3>
      <a:accent4>
        <a:srgbClr val="78909C"/>
      </a:accent4>
      <a:accent5>
        <a:srgbClr val="57BB8A"/>
      </a:accent5>
      <a:accent6>
        <a:srgbClr val="DCE755"/>
      </a:accent6>
      <a:hlink>
        <a:srgbClr val="57BB8A"/>
      </a:hlink>
      <a:folHlink>
        <a:srgbClr val="57BB8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1689</Words>
  <Application>Microsoft Office PowerPoint</Application>
  <PresentationFormat>On-screen Show (16:9)</PresentationFormat>
  <Paragraphs>109</Paragraphs>
  <Slides>16</Slides>
  <Notes>16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Open Sans</vt:lpstr>
      <vt:lpstr>Roboto</vt:lpstr>
      <vt:lpstr>Arial</vt:lpstr>
      <vt:lpstr>Economica</vt:lpstr>
      <vt:lpstr>Luxe</vt:lpstr>
      <vt:lpstr>Architecture Transformation with CycleGAN</vt:lpstr>
      <vt:lpstr>Agenda</vt:lpstr>
      <vt:lpstr>Problem Statement</vt:lpstr>
      <vt:lpstr>Data Description</vt:lpstr>
      <vt:lpstr>Methodology</vt:lpstr>
      <vt:lpstr>Generator</vt:lpstr>
      <vt:lpstr>Discriminator</vt:lpstr>
      <vt:lpstr>Optimizer</vt:lpstr>
      <vt:lpstr>Batch Generator &amp; Train</vt:lpstr>
      <vt:lpstr>Our Process </vt:lpstr>
      <vt:lpstr>Results</vt:lpstr>
      <vt:lpstr>Results</vt:lpstr>
      <vt:lpstr>What others have implemented?</vt:lpstr>
      <vt:lpstr>What others have implemented?</vt:lpstr>
      <vt:lpstr>Project Value</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Architecture Transformation with CycleGAN</dc:title>
  <cp:lastModifiedBy>Lovekesh</cp:lastModifiedBy>
  <cp:revision>1</cp:revision>
  <dcterms:modified xsi:type="dcterms:W3CDTF">2019-05-16T18:06:04Z</dcterms:modified>
</cp:coreProperties>
</file>